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smtClean="0"/>
              <a:t>Funeral Procession of Suleiman the Magnificent. </a:t>
            </a:r>
            <a:r>
              <a:rPr lang="en-US" altLang="en-US" smtClean="0"/>
              <a:t>Each Ottoman sultan wore a distinctive  turban; hence the visible turban representing the body in the hearse.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4AA68738-F917-4AF7-A6A2-E08767C849DC}" type="slidenum">
              <a:rPr lang="en-US" altLang="en-US">
                <a:latin typeface="Calibri" pitchFamily="34" charset="0"/>
              </a:rPr>
              <a:pPr eaLnBrk="1" hangingPunct="1"/>
              <a:t>2</a:t>
            </a:fld>
            <a:endParaRPr lang="en-US" altLang="en-US">
              <a:latin typeface="Calibri" pitchFamily="34" charset="0"/>
            </a:endParaRPr>
          </a:p>
        </p:txBody>
      </p:sp>
    </p:spTree>
    <p:extLst>
      <p:ext uri="{BB962C8B-B14F-4D97-AF65-F5344CB8AC3E}">
        <p14:creationId xmlns:p14="http://schemas.microsoft.com/office/powerpoint/2010/main" val="3302524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Elephants Breaking Bridge of Boats. </a:t>
            </a:r>
            <a:r>
              <a:rPr lang="en-US" altLang="en-US" dirty="0" smtClean="0"/>
              <a:t>This illustration of an incident in the life of Akbar  illustrates the ability of Mughal miniature painters to depict unconventional action scenes.  Because the flow of rivers in India and the Middle East varied greatly from dry season to  wet season, boat bridges were much more common than permanent constructions.</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9AAB6D9B-C996-4E53-BC0A-D2BD21153279}" type="slidenum">
              <a:rPr lang="en-US" altLang="en-US">
                <a:latin typeface="Calibri" pitchFamily="34" charset="0"/>
              </a:rPr>
              <a:pPr eaLnBrk="1" hangingPunct="1"/>
              <a:t>14</a:t>
            </a:fld>
            <a:endParaRPr lang="en-US" altLang="en-US">
              <a:latin typeface="Calibri" pitchFamily="34" charset="0"/>
            </a:endParaRPr>
          </a:p>
        </p:txBody>
      </p:sp>
    </p:spTree>
    <p:extLst>
      <p:ext uri="{BB962C8B-B14F-4D97-AF65-F5344CB8AC3E}">
        <p14:creationId xmlns:p14="http://schemas.microsoft.com/office/powerpoint/2010/main" val="2783847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19.2: </a:t>
            </a:r>
            <a:r>
              <a:rPr lang="en-US" altLang="en-US" b="1" dirty="0" smtClean="0"/>
              <a:t>The Expansion of Russia, 1500–1800. </a:t>
            </a:r>
            <a:r>
              <a:rPr lang="en-US" altLang="en-US" dirty="0" smtClean="0"/>
              <a:t>Sweden and Poland initially blocked  Russian expansion in Europe, while the Ottoman Empire blocked the southwest. In the  sixteenth century, Russia began to expand east, toward Siberia and the Pacific Ocean. By  the end of the rule of Catherine the Great in 1796, Russia encompassed all of northern and  northeastern Eurasia. © Cengage Learning</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DB5324D-F223-4E39-BCC8-4CD3AD158F20}" type="slidenum">
              <a:rPr lang="en-US" altLang="en-US">
                <a:latin typeface="Calibri" pitchFamily="34" charset="0"/>
              </a:rPr>
              <a:pPr eaLnBrk="1" hangingPunct="1"/>
              <a:t>15</a:t>
            </a:fld>
            <a:endParaRPr lang="en-US" altLang="en-US">
              <a:latin typeface="Calibri" pitchFamily="34" charset="0"/>
            </a:endParaRPr>
          </a:p>
        </p:txBody>
      </p:sp>
    </p:spTree>
    <p:extLst>
      <p:ext uri="{BB962C8B-B14F-4D97-AF65-F5344CB8AC3E}">
        <p14:creationId xmlns:p14="http://schemas.microsoft.com/office/powerpoint/2010/main" val="3719215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Peter the Great. </a:t>
            </a:r>
            <a:r>
              <a:rPr lang="en-US" altLang="en-US" dirty="0" smtClean="0"/>
              <a:t>This portrait from his time as a student in Holland in 1697 shows Peter as  ruggedly masculine and practical, quite unlike most royal portraits of the day that posed  rulers in foppish elegance and haughty majesty. Peter was a popular military leader as well  as an autocratic ruler.</a:t>
            </a:r>
            <a:br>
              <a:rPr lang="en-US" altLang="en-US" dirty="0" smtClean="0"/>
            </a:br>
            <a:endParaRPr lang="en-US" altLang="en-US" dirty="0"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02D4258-75C0-4E53-94AB-76334CFC3697}" type="slidenum">
              <a:rPr lang="en-US" altLang="en-US">
                <a:latin typeface="Calibri" pitchFamily="34" charset="0"/>
              </a:rPr>
              <a:pPr eaLnBrk="1" hangingPunct="1"/>
              <a:t>16</a:t>
            </a:fld>
            <a:endParaRPr lang="en-US" altLang="en-US">
              <a:latin typeface="Calibri" pitchFamily="34" charset="0"/>
            </a:endParaRPr>
          </a:p>
        </p:txBody>
      </p:sp>
    </p:spTree>
    <p:extLst>
      <p:ext uri="{BB962C8B-B14F-4D97-AF65-F5344CB8AC3E}">
        <p14:creationId xmlns:p14="http://schemas.microsoft.com/office/powerpoint/2010/main" val="3061783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The </a:t>
            </a:r>
            <a:r>
              <a:rPr lang="en-US" altLang="en-US" b="1" dirty="0" err="1" smtClean="0"/>
              <a:t>Fontanka</a:t>
            </a:r>
            <a:r>
              <a:rPr lang="en-US" altLang="en-US" b="1" dirty="0" smtClean="0"/>
              <a:t> Canal in St. Petersburg in 1753. </a:t>
            </a:r>
            <a:r>
              <a:rPr lang="en-US" altLang="en-US" dirty="0" smtClean="0"/>
              <a:t>The Russian capital continued to grow  as a commercial and administrative center. As in Amsterdam, canals were the city’s major  arteries. On the right is a new summer palace built by Peter’s successor. View of the  </a:t>
            </a:r>
            <a:r>
              <a:rPr lang="en-US" altLang="en-US" dirty="0" err="1" smtClean="0"/>
              <a:t>Fontanka</a:t>
            </a:r>
            <a:r>
              <a:rPr lang="en-US" altLang="en-US" dirty="0" smtClean="0"/>
              <a:t> River from the grotto and the Guest Palace, etched by </a:t>
            </a:r>
            <a:r>
              <a:rPr lang="en-US" altLang="en-US" dirty="0" err="1" smtClean="0"/>
              <a:t>Grigory</a:t>
            </a:r>
            <a:r>
              <a:rPr lang="en-US" altLang="en-US" dirty="0" smtClean="0"/>
              <a:t> </a:t>
            </a:r>
            <a:r>
              <a:rPr lang="en-US" altLang="en-US" dirty="0" err="1" smtClean="0"/>
              <a:t>Anikievich</a:t>
            </a:r>
            <a:r>
              <a:rPr lang="en-US" altLang="en-US" dirty="0" smtClean="0"/>
              <a:t> </a:t>
            </a:r>
            <a:r>
              <a:rPr lang="en-US" altLang="en-US" dirty="0" err="1" smtClean="0"/>
              <a:t>Kachalov</a:t>
            </a:r>
            <a:r>
              <a:rPr lang="en-US" altLang="en-US" dirty="0" smtClean="0"/>
              <a:t>  (1711/12-1759), 1753 (etching with engraving), </a:t>
            </a:r>
            <a:r>
              <a:rPr lang="en-US" altLang="en-US" dirty="0" err="1" smtClean="0"/>
              <a:t>Makhaev</a:t>
            </a:r>
            <a:r>
              <a:rPr lang="en-US" altLang="en-US" dirty="0" smtClean="0"/>
              <a:t>, Mikhail </a:t>
            </a:r>
            <a:r>
              <a:rPr lang="en-US" altLang="en-US" dirty="0" err="1" smtClean="0"/>
              <a:t>Ivanovich</a:t>
            </a:r>
            <a:r>
              <a:rPr lang="en-US" altLang="en-US" dirty="0" smtClean="0"/>
              <a:t> (c.1718-1770)  (after) / Hermitage, St. Petersburg, Russia/The Bridgeman Art Library</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717C1AAC-EE47-47AC-BE13-C2825335D139}" type="slidenum">
              <a:rPr lang="en-US" altLang="en-US">
                <a:latin typeface="Calibri" pitchFamily="34" charset="0"/>
              </a:rPr>
              <a:pPr eaLnBrk="1" hangingPunct="1"/>
              <a:t>17</a:t>
            </a:fld>
            <a:endParaRPr lang="en-US" altLang="en-US">
              <a:latin typeface="Calibri" pitchFamily="34" charset="0"/>
            </a:endParaRPr>
          </a:p>
        </p:txBody>
      </p:sp>
    </p:spTree>
    <p:extLst>
      <p:ext uri="{BB962C8B-B14F-4D97-AF65-F5344CB8AC3E}">
        <p14:creationId xmlns:p14="http://schemas.microsoft.com/office/powerpoint/2010/main" val="732355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19.3: </a:t>
            </a:r>
            <a:r>
              <a:rPr lang="en-US" altLang="en-US" b="1" dirty="0" smtClean="0"/>
              <a:t>European Colonization in the Indian Ocean, to 1750. </a:t>
            </a:r>
            <a:r>
              <a:rPr lang="en-US" altLang="en-US" dirty="0" smtClean="0"/>
              <a:t>Since Portuguese  explorers were the first Europeans to reach India by rounding Africa, Portugal gained a  strong foothold in both areas. Rival Spain was barred from colonizing the region by the  Treaty of </a:t>
            </a:r>
            <a:r>
              <a:rPr lang="en-US" altLang="en-US" dirty="0" err="1" smtClean="0"/>
              <a:t>Tordesillas</a:t>
            </a:r>
            <a:r>
              <a:rPr lang="en-US" altLang="en-US" dirty="0" smtClean="0"/>
              <a:t> in 1494, which limited Spanish efforts to lands west of a line drawn  through the mid-Atlantic Ocean. Extended around the globe, the line provided justification  of Spanish colonization in the Philippines. French, British, and Dutch colonies date from after  1600, when joint-stock companies provided a new stimulus for overseas commerce.</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6F41D64D-7FBD-41D4-9139-E9AD6DF7CF82}" type="slidenum">
              <a:rPr lang="en-US" altLang="en-US">
                <a:latin typeface="Calibri" pitchFamily="34" charset="0"/>
              </a:rPr>
              <a:pPr eaLnBrk="1" hangingPunct="1"/>
              <a:t>19</a:t>
            </a:fld>
            <a:endParaRPr lang="en-US" altLang="en-US">
              <a:latin typeface="Calibri" pitchFamily="34" charset="0"/>
            </a:endParaRPr>
          </a:p>
        </p:txBody>
      </p:sp>
    </p:spTree>
    <p:extLst>
      <p:ext uri="{BB962C8B-B14F-4D97-AF65-F5344CB8AC3E}">
        <p14:creationId xmlns:p14="http://schemas.microsoft.com/office/powerpoint/2010/main" val="316927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Description of the table: A chronology of the Ottoman,</a:t>
            </a:r>
            <a:r>
              <a:rPr lang="en-US" altLang="en-US" baseline="0" dirty="0" smtClean="0"/>
              <a:t> </a:t>
            </a:r>
            <a:r>
              <a:rPr lang="en-US" altLang="en-US" baseline="0" dirty="0" err="1" smtClean="0"/>
              <a:t>Safavid</a:t>
            </a:r>
            <a:r>
              <a:rPr lang="en-US" altLang="en-US" baseline="0" dirty="0" smtClean="0"/>
              <a:t>, and Mughal empires and </a:t>
            </a:r>
            <a:r>
              <a:rPr lang="en-US" altLang="en-US" baseline="0" smtClean="0"/>
              <a:t>Russia from 1500 to 1700.</a:t>
            </a:r>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B44332D6-DCFD-4A66-9087-348FAFB4D228}" type="slidenum">
              <a:rPr lang="en-US" altLang="en-US">
                <a:latin typeface="Calibri" pitchFamily="34" charset="0"/>
              </a:rPr>
              <a:pPr eaLnBrk="1" hangingPunct="1"/>
              <a:t>4</a:t>
            </a:fld>
            <a:endParaRPr lang="en-US" altLang="en-US">
              <a:latin typeface="Calibri" pitchFamily="34" charset="0"/>
            </a:endParaRPr>
          </a:p>
        </p:txBody>
      </p:sp>
    </p:spTree>
    <p:extLst>
      <p:ext uri="{BB962C8B-B14F-4D97-AF65-F5344CB8AC3E}">
        <p14:creationId xmlns:p14="http://schemas.microsoft.com/office/powerpoint/2010/main" val="2262217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smtClean="0"/>
              <a:t>Aya Sofya Mosque in Istanbul. </a:t>
            </a:r>
            <a:r>
              <a:rPr lang="en-US" altLang="en-US" smtClean="0"/>
              <a:t>Originally a Byzantine cathedral, Aya Sofya (in Greek, Hagia Sophia) was transformed into a mosque after 1453, and four minarets were added. It then became a model for subsequent Ottoman mosques. To the right behind it is the Bosporus strait dividing Europe and Asia, to the left the Golden Horn inlet separating the old city of Istanbul from the newer parts. The gate to the Ottoman sultan’s palace is to the right of the mosque. The pointed tower to the left of the dome is part of the palace.</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7E3ECCE-A22F-4AED-B841-6D2F2B7D78DB}" type="slidenum">
              <a:rPr lang="en-US" altLang="en-US">
                <a:latin typeface="Calibri" pitchFamily="34" charset="0"/>
              </a:rPr>
              <a:pPr eaLnBrk="1" hangingPunct="1"/>
              <a:t>5</a:t>
            </a:fld>
            <a:endParaRPr lang="en-US" altLang="en-US">
              <a:latin typeface="Calibri" pitchFamily="34" charset="0"/>
            </a:endParaRPr>
          </a:p>
        </p:txBody>
      </p:sp>
    </p:spTree>
    <p:extLst>
      <p:ext uri="{BB962C8B-B14F-4D97-AF65-F5344CB8AC3E}">
        <p14:creationId xmlns:p14="http://schemas.microsoft.com/office/powerpoint/2010/main" val="2628078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19.1: </a:t>
            </a:r>
            <a:r>
              <a:rPr lang="en-US" altLang="en-US" b="1" dirty="0" smtClean="0"/>
              <a:t>Muslim Empires in the Sixteenth and Seventeenth Centuries. </a:t>
            </a:r>
            <a:r>
              <a:rPr lang="en-US" altLang="en-US" dirty="0" smtClean="0"/>
              <a:t>Iran, a Shi’ite state flanked by Sunni Ottomans on the west and Sunni Mughals on the east, had the least exposure to European influences. Ottoman expansion across the southern Mediterranean Sea intensified European fears of Islam. The areas of strongest Mughal control dictated that Islam’s spread into Southeast Asia would be heavily influenced by merchants and religious figures from Gujarat instead of from eastern India. © Cengage Learning</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D4E5F99-C827-4207-B1D3-2BA4183F9D5B}" type="slidenum">
              <a:rPr lang="en-US" altLang="en-US">
                <a:latin typeface="Calibri" pitchFamily="34" charset="0"/>
              </a:rPr>
              <a:pPr eaLnBrk="1" hangingPunct="1"/>
              <a:t>6</a:t>
            </a:fld>
            <a:endParaRPr lang="en-US" altLang="en-US">
              <a:latin typeface="Calibri" pitchFamily="34" charset="0"/>
            </a:endParaRPr>
          </a:p>
        </p:txBody>
      </p:sp>
    </p:spTree>
    <p:extLst>
      <p:ext uri="{BB962C8B-B14F-4D97-AF65-F5344CB8AC3E}">
        <p14:creationId xmlns:p14="http://schemas.microsoft.com/office/powerpoint/2010/main" val="261180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smtClean="0"/>
              <a:t>Ottoman Glassmakers on Parade. </a:t>
            </a:r>
            <a:r>
              <a:rPr lang="en-US" altLang="en-US" smtClean="0"/>
              <a:t>Celebrations of the circumcisions of the sultan’s sons featured parades organized by the craft guilds of Istanbul. This float features glassmaking, a common craft in Islamic realms. The most elaborate glasswork included oil lamps for mosques and colored glass for the small stained-glass windows below mosque domes.</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3DBECF31-6B56-411D-B753-9473D509DD95}" type="slidenum">
              <a:rPr lang="en-US" altLang="en-US">
                <a:latin typeface="Calibri" pitchFamily="34" charset="0"/>
              </a:rPr>
              <a:pPr eaLnBrk="1" hangingPunct="1"/>
              <a:t>7</a:t>
            </a:fld>
            <a:endParaRPr lang="en-US" altLang="en-US">
              <a:latin typeface="Calibri" pitchFamily="34" charset="0"/>
            </a:endParaRPr>
          </a:p>
        </p:txBody>
      </p:sp>
    </p:spTree>
    <p:extLst>
      <p:ext uri="{BB962C8B-B14F-4D97-AF65-F5344CB8AC3E}">
        <p14:creationId xmlns:p14="http://schemas.microsoft.com/office/powerpoint/2010/main" val="121435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smtClean="0"/>
              <a:t>Iranian Waterpipe. </a:t>
            </a:r>
            <a:r>
              <a:rPr lang="en-US" altLang="en-US" smtClean="0"/>
              <a:t>Moistened tobacco is placed in cup A, and a glowing coal is put on top of it to make it smolder. When the smoker draws on the stem sticking out to the side, the smoke bubbles up from beneath the water, which cools and filters it. The sophisticated manufacture shown in this drawing, which was rendered in 1622, supports the theory that the waterpipe went through a lengthy period of development before the seventeenth century.</a:t>
            </a:r>
          </a:p>
          <a:p>
            <a:pPr eaLnBrk="1" hangingPunct="1">
              <a:spcBef>
                <a:spcPct val="0"/>
              </a:spcBef>
            </a:pPr>
            <a:endParaRPr lang="en-US" alt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30B534F-91C5-4F96-98D5-DAEA8E62A415}" type="slidenum">
              <a:rPr lang="en-US" altLang="en-US">
                <a:latin typeface="Calibri" pitchFamily="34" charset="0"/>
              </a:rPr>
              <a:pPr eaLnBrk="1" hangingPunct="1"/>
              <a:t>8</a:t>
            </a:fld>
            <a:endParaRPr lang="en-US" altLang="en-US">
              <a:latin typeface="Calibri" pitchFamily="34" charset="0"/>
            </a:endParaRPr>
          </a:p>
        </p:txBody>
      </p:sp>
    </p:spTree>
    <p:extLst>
      <p:ext uri="{BB962C8B-B14F-4D97-AF65-F5344CB8AC3E}">
        <p14:creationId xmlns:p14="http://schemas.microsoft.com/office/powerpoint/2010/main" val="1037024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dirty="0" smtClean="0"/>
              <a:t>Mughal Emperor Jahangir Embracing the </a:t>
            </a:r>
            <a:r>
              <a:rPr lang="en-US" altLang="en-US" b="1" dirty="0" err="1" smtClean="0"/>
              <a:t>Safavid</a:t>
            </a:r>
            <a:r>
              <a:rPr lang="en-US" altLang="en-US" b="1" dirty="0" smtClean="0"/>
              <a:t> Shah Abbas. </a:t>
            </a:r>
            <a:r>
              <a:rPr lang="en-US" altLang="en-US" dirty="0" smtClean="0"/>
              <a:t>Painted by the Mughal artist Abu al-Hasan around 1620, this miniature shows the artist’s patron, Jahangir, on the right standing on a lion, dominating the diminutive Shah Abbas, standing on a sheep. Though this may accurately reflect Jahangir’s view of their relationship, in fact Shah Abbas was a powerful rival for control of Afghanistan, the gateway to India and the meeting point of the lion and the sheep. The globe the monarchs stand on reflects the spread of accurate geographical ideas into the Muslim world.</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6DCB2F6-1B78-456B-94D4-CD59254755E6}" type="slidenum">
              <a:rPr lang="en-US" altLang="en-US">
                <a:latin typeface="Calibri" pitchFamily="34" charset="0"/>
              </a:rPr>
              <a:pPr eaLnBrk="1" hangingPunct="1"/>
              <a:t>10</a:t>
            </a:fld>
            <a:endParaRPr lang="en-US" altLang="en-US">
              <a:latin typeface="Calibri" pitchFamily="34" charset="0"/>
            </a:endParaRPr>
          </a:p>
        </p:txBody>
      </p:sp>
    </p:spTree>
    <p:extLst>
      <p:ext uri="{BB962C8B-B14F-4D97-AF65-F5344CB8AC3E}">
        <p14:creationId xmlns:p14="http://schemas.microsoft.com/office/powerpoint/2010/main" val="1079437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200" b="1" kern="1200" dirty="0" smtClean="0">
                <a:solidFill>
                  <a:schemeClr val="tx1"/>
                </a:solidFill>
                <a:effectLst/>
                <a:latin typeface="+mn-lt"/>
                <a:ea typeface="ＭＳ Ｐゴシック" pitchFamily="34" charset="-128"/>
                <a:cs typeface="+mn-cs"/>
              </a:rPr>
              <a:t>Royal Square in Isfahan. </a:t>
            </a:r>
            <a:r>
              <a:rPr lang="en-US" sz="1200" kern="1200" dirty="0" smtClean="0">
                <a:solidFill>
                  <a:schemeClr val="tx1"/>
                </a:solidFill>
                <a:effectLst/>
                <a:latin typeface="+mn-lt"/>
                <a:ea typeface="ＭＳ Ｐゴシック" pitchFamily="34" charset="-128"/>
                <a:cs typeface="+mn-cs"/>
              </a:rPr>
              <a:t>Built by the order of Shah Abbas over a period of twenty years starting in 1598, the open space is as long as five football fields (555 by 172 yards). At the right end, not shown in this photograph, is the entrance to the covered bazaar. The dominating structure is the immense Royal Mosque at the left-hand end. The seven-story “High Porte” pavilion overlooking the far side of the reflecting pool was the entrance to an extensive palace complex, now mostly gone. Its richly painted rooms were used for entertaining guests. Opposite it is a smaller mosque without minarets used only by the ruler and his household. Georg </a:t>
            </a:r>
            <a:r>
              <a:rPr lang="en-US" sz="1200" kern="1200" dirty="0" err="1" smtClean="0">
                <a:solidFill>
                  <a:schemeClr val="tx1"/>
                </a:solidFill>
                <a:effectLst/>
                <a:latin typeface="+mn-lt"/>
                <a:ea typeface="ＭＳ Ｐゴシック" pitchFamily="34" charset="-128"/>
                <a:cs typeface="+mn-cs"/>
              </a:rPr>
              <a:t>Gerster</a:t>
            </a:r>
            <a:r>
              <a:rPr lang="en-US" sz="1200" kern="1200" dirty="0" smtClean="0">
                <a:solidFill>
                  <a:schemeClr val="tx1"/>
                </a:solidFill>
                <a:effectLst/>
                <a:latin typeface="+mn-lt"/>
                <a:ea typeface="ＭＳ Ｐゴシック" pitchFamily="34" charset="-128"/>
                <a:cs typeface="+mn-cs"/>
              </a:rPr>
              <a:t>/Photo Researchers, Inc.</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94F58A21-0F81-4A92-9A60-A4C1CC6594D9}" type="slidenum">
              <a:rPr lang="en-US" altLang="en-US">
                <a:latin typeface="Calibri" pitchFamily="34" charset="0"/>
              </a:rPr>
              <a:pPr eaLnBrk="1" hangingPunct="1"/>
              <a:t>11</a:t>
            </a:fld>
            <a:endParaRPr lang="en-US" altLang="en-US">
              <a:latin typeface="Calibri" pitchFamily="34" charset="0"/>
            </a:endParaRPr>
          </a:p>
        </p:txBody>
      </p:sp>
    </p:spTree>
    <p:extLst>
      <p:ext uri="{BB962C8B-B14F-4D97-AF65-F5344CB8AC3E}">
        <p14:creationId xmlns:p14="http://schemas.microsoft.com/office/powerpoint/2010/main" val="1491740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1" kern="1200" dirty="0" smtClean="0">
                <a:solidFill>
                  <a:schemeClr val="tx1"/>
                </a:solidFill>
                <a:effectLst/>
                <a:latin typeface="+mn-lt"/>
                <a:ea typeface="ＭＳ Ｐゴシック" pitchFamily="34" charset="-128"/>
                <a:cs typeface="+mn-cs"/>
              </a:rPr>
              <a:t>Istanbul Family on the Way to a Bath House. </a:t>
            </a:r>
            <a:r>
              <a:rPr lang="en-US" sz="1200" kern="1200" dirty="0" smtClean="0">
                <a:solidFill>
                  <a:schemeClr val="tx1"/>
                </a:solidFill>
                <a:effectLst/>
                <a:latin typeface="+mn-lt"/>
                <a:ea typeface="ＭＳ Ｐゴシック" pitchFamily="34" charset="-128"/>
                <a:cs typeface="+mn-cs"/>
              </a:rPr>
              <a:t>Public baths, an important feature of Islamic cities, set different hours for men and women. Young boys, such as the lad in the turban shown here, went with their mothers and sisters. Notice that the children wear the same styles as the adults.</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4A1563D5-7CAB-49AC-B6B8-C7A52F876942}" type="slidenum">
              <a:rPr lang="en-US" altLang="en-US">
                <a:latin typeface="Calibri" pitchFamily="34" charset="0"/>
              </a:rPr>
              <a:pPr eaLnBrk="1" hangingPunct="1"/>
              <a:t>12</a:t>
            </a:fld>
            <a:endParaRPr lang="en-US" altLang="en-US">
              <a:latin typeface="Calibri" pitchFamily="34" charset="0"/>
            </a:endParaRPr>
          </a:p>
        </p:txBody>
      </p:sp>
    </p:spTree>
    <p:extLst>
      <p:ext uri="{BB962C8B-B14F-4D97-AF65-F5344CB8AC3E}">
        <p14:creationId xmlns:p14="http://schemas.microsoft.com/office/powerpoint/2010/main" val="1930460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8932"/>
            <a:ext cx="4343400" cy="1569660"/>
          </a:xfrm>
        </p:spPr>
        <p:txBody>
          <a:bodyPr/>
          <a:lstStyle/>
          <a:p>
            <a:pPr eaLnBrk="1" hangingPunct="1">
              <a:spcBef>
                <a:spcPct val="20000"/>
              </a:spcBef>
              <a:defRPr/>
            </a:pPr>
            <a:r>
              <a:rPr lang="en-US" altLang="en-US" sz="3200" dirty="0" smtClean="0">
                <a:latin typeface="Arial" pitchFamily="34" charset="0"/>
              </a:rPr>
              <a:t>Chapter 19</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Between Europe and China, 1500-1750</a:t>
            </a:r>
          </a:p>
        </p:txBody>
      </p:sp>
    </p:spTree>
    <p:extLst>
      <p:ext uri="{BB962C8B-B14F-4D97-AF65-F5344CB8AC3E}">
        <p14:creationId xmlns:p14="http://schemas.microsoft.com/office/powerpoint/2010/main" val="1934083331"/>
      </p:ext>
    </p:extLst>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315200" cy="1044952"/>
          </a:xfrm>
        </p:spPr>
        <p:txBody>
          <a:bodyPr/>
          <a:lstStyle/>
          <a:p>
            <a:r>
              <a:rPr lang="en-US" sz="2600" dirty="0" smtClean="0"/>
              <a:t>Mughal Emperor Jahangir Embracing the </a:t>
            </a:r>
            <a:r>
              <a:rPr lang="en-US" sz="2600" dirty="0" err="1" smtClean="0"/>
              <a:t>Safavid</a:t>
            </a:r>
            <a:r>
              <a:rPr lang="en-US" sz="2600" dirty="0" smtClean="0"/>
              <a:t> Shah Abba</a:t>
            </a:r>
            <a:endParaRPr lang="en-US" sz="2600" dirty="0"/>
          </a:p>
        </p:txBody>
      </p:sp>
      <p:pic>
        <p:nvPicPr>
          <p:cNvPr id="12290" name="Picture 1" descr="Mughal Emperor Jahangir Embracing the Safavid Shah Abbas. Painted by the Mughal artist Abu al-Hasan around 1620, this miniature shows the artist’s patron, Jahangir, on the right standing on a lion, dominating the diminutive Shah Abbas, standing on a sheep. Though this may accurately reflect Jahangir’s view of their relationship, in fact Shah Abbas was a powerful rival for control of Afghanistan, the gateway to India and the meeting point of the lion and the sheep. The globe the monarchs stand on reflects the spread of accurate geographical ideas into the Muslim world."/>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1273552"/>
            <a:ext cx="33401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477000"/>
            <a:ext cx="609600" cy="276999"/>
          </a:xfrm>
        </p:spPr>
        <p:txBody>
          <a:bodyPr/>
          <a:lstStyle/>
          <a:p>
            <a:r>
              <a:rPr lang="en-US" altLang="en-US" sz="1200" b="1" kern="1200" dirty="0" smtClean="0">
                <a:solidFill>
                  <a:srgbClr val="000000"/>
                </a:solidFill>
                <a:latin typeface="Arial" charset="0"/>
                <a:ea typeface="ＭＳ Ｐゴシック" pitchFamily="34" charset="-128"/>
              </a:rPr>
              <a:t>p533</a:t>
            </a:r>
            <a:endParaRPr lang="en-US" dirty="0"/>
          </a:p>
        </p:txBody>
      </p:sp>
    </p:spTree>
    <p:extLst>
      <p:ext uri="{BB962C8B-B14F-4D97-AF65-F5344CB8AC3E}">
        <p14:creationId xmlns:p14="http://schemas.microsoft.com/office/powerpoint/2010/main" val="1969309649"/>
      </p:ext>
    </p:extLst>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17500"/>
            <a:ext cx="7772400" cy="762000"/>
          </a:xfrm>
        </p:spPr>
        <p:txBody>
          <a:bodyPr/>
          <a:lstStyle/>
          <a:p>
            <a:r>
              <a:rPr lang="en-US" sz="2600" dirty="0" smtClean="0"/>
              <a:t>Royal Square in Isfahan</a:t>
            </a:r>
            <a:endParaRPr lang="en-US" sz="2600" dirty="0"/>
          </a:p>
        </p:txBody>
      </p:sp>
      <p:pic>
        <p:nvPicPr>
          <p:cNvPr id="13314" name="Picture 1" descr="Royal Square in Isfahan. Built by the order of Shah Abbas over a period of twenty years starting in 1598, the open space is as long as five football fields (555 by 172 yards). At the right end, not shown in this photograph, is the entrance to the covered bazaar. The dominating structure is the immense Royal Mosque at the left-hand end. The seven-story “High Porte” pavilion overlooking the far side of the reflecting pool was the entrance to an extensive palace complex, now mostly gone. Its richly painted rooms were used for entertaining guests. Opposite it is a smaller mosque without minarets used only by the ruler and his household. Georg Gerster/Photo Researchers, Inc."/>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62000" y="1079500"/>
            <a:ext cx="76200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477001"/>
            <a:ext cx="609600" cy="304800"/>
          </a:xfrm>
        </p:spPr>
        <p:txBody>
          <a:bodyPr/>
          <a:lstStyle/>
          <a:p>
            <a:r>
              <a:rPr lang="en-US" altLang="en-US" sz="1200" b="1" kern="1200" dirty="0" smtClean="0">
                <a:solidFill>
                  <a:srgbClr val="000000"/>
                </a:solidFill>
                <a:latin typeface="Arial" charset="0"/>
                <a:ea typeface="ＭＳ Ｐゴシック" pitchFamily="34" charset="-128"/>
              </a:rPr>
              <a:t>p534</a:t>
            </a:r>
            <a:endParaRPr lang="en-US" dirty="0"/>
          </a:p>
        </p:txBody>
      </p:sp>
    </p:spTree>
    <p:extLst>
      <p:ext uri="{BB962C8B-B14F-4D97-AF65-F5344CB8AC3E}">
        <p14:creationId xmlns:p14="http://schemas.microsoft.com/office/powerpoint/2010/main" val="3029404009"/>
      </p:ext>
    </p:extLst>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492443"/>
          </a:xfrm>
        </p:spPr>
        <p:txBody>
          <a:bodyPr/>
          <a:lstStyle/>
          <a:p>
            <a:r>
              <a:rPr lang="en-US" sz="2600" dirty="0" smtClean="0"/>
              <a:t>Istanbul Family on the Way to a Bath House</a:t>
            </a:r>
            <a:endParaRPr lang="en-US" sz="2600" dirty="0"/>
          </a:p>
        </p:txBody>
      </p:sp>
      <p:pic>
        <p:nvPicPr>
          <p:cNvPr id="14338" name="Picture 1" descr="Istanbul Family on the Way to a Bath House. Public baths, an important feature of Islamic cities, set different hours for men and women. Young boys, such as the lad in the turban shown here, went with their mothers and sisters. Notice that the children wear the same styles as the adul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295400" y="838200"/>
            <a:ext cx="65405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1700" y="6555601"/>
            <a:ext cx="609600" cy="276999"/>
          </a:xfrm>
        </p:spPr>
        <p:txBody>
          <a:bodyPr/>
          <a:lstStyle/>
          <a:p>
            <a:r>
              <a:rPr lang="en-US" altLang="en-US" sz="1200" b="1" kern="1200" dirty="0" smtClean="0">
                <a:solidFill>
                  <a:srgbClr val="000000"/>
                </a:solidFill>
                <a:latin typeface="Arial" charset="0"/>
                <a:ea typeface="ＭＳ Ｐゴシック" pitchFamily="34" charset="-128"/>
              </a:rPr>
              <a:t>p535</a:t>
            </a:r>
            <a:endParaRPr lang="en-US" dirty="0"/>
          </a:p>
        </p:txBody>
      </p:sp>
    </p:spTree>
    <p:extLst>
      <p:ext uri="{BB962C8B-B14F-4D97-AF65-F5344CB8AC3E}">
        <p14:creationId xmlns:p14="http://schemas.microsoft.com/office/powerpoint/2010/main" val="2483410393"/>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charset="0"/>
              </a:rPr>
              <a:t>The Mughal Empire, 1526-1739</a:t>
            </a:r>
          </a:p>
        </p:txBody>
      </p:sp>
      <p:sp>
        <p:nvSpPr>
          <p:cNvPr id="15363" name="Rectangle 3"/>
          <p:cNvSpPr>
            <a:spLocks noGrp="1" noChangeArrowheads="1"/>
          </p:cNvSpPr>
          <p:nvPr>
            <p:ph type="body" idx="1"/>
          </p:nvPr>
        </p:nvSpPr>
        <p:spPr>
          <a:xfrm>
            <a:off x="685800" y="1752600"/>
            <a:ext cx="7772400" cy="5114925"/>
          </a:xfrm>
          <a:noFill/>
        </p:spPr>
        <p:txBody>
          <a:bodyPr/>
          <a:lstStyle/>
          <a:p>
            <a:pPr eaLnBrk="1" hangingPunct="1">
              <a:buFontTx/>
              <a:buChar char="•"/>
            </a:pPr>
            <a:r>
              <a:rPr lang="en-US" altLang="en-US" dirty="0" smtClean="0">
                <a:latin typeface="Arial" charset="0"/>
              </a:rPr>
              <a:t>Political Foundations</a:t>
            </a:r>
          </a:p>
          <a:p>
            <a:pPr marL="1085850" lvl="1" indent="-342900" eaLnBrk="1" hangingPunct="1">
              <a:buFontTx/>
              <a:buChar char="•"/>
            </a:pPr>
            <a:r>
              <a:rPr lang="en-US" altLang="en-US" dirty="0" smtClean="0">
                <a:latin typeface="Arial" charset="0"/>
              </a:rPr>
              <a:t>Babur and Akbar</a:t>
            </a:r>
          </a:p>
          <a:p>
            <a:pPr eaLnBrk="1" hangingPunct="1">
              <a:buFontTx/>
              <a:buChar char="•"/>
            </a:pPr>
            <a:r>
              <a:rPr lang="en-US" altLang="en-US" dirty="0" smtClean="0">
                <a:latin typeface="Arial" charset="0"/>
              </a:rPr>
              <a:t>Hindus and Muslims</a:t>
            </a:r>
          </a:p>
          <a:p>
            <a:pPr marL="1085850" lvl="1" indent="-342900" eaLnBrk="1" hangingPunct="1">
              <a:buFontTx/>
              <a:buChar char="•"/>
            </a:pPr>
            <a:r>
              <a:rPr lang="en-US" altLang="en-US" dirty="0" smtClean="0">
                <a:latin typeface="Arial" charset="0"/>
              </a:rPr>
              <a:t>Akbar and the nobles</a:t>
            </a:r>
          </a:p>
          <a:p>
            <a:pPr marL="1085850" lvl="1" indent="-342900" eaLnBrk="1" hangingPunct="1">
              <a:buFontTx/>
              <a:buChar char="•"/>
            </a:pPr>
            <a:r>
              <a:rPr lang="en-US" altLang="en-US" dirty="0" smtClean="0">
                <a:latin typeface="Arial" charset="0"/>
              </a:rPr>
              <a:t>Religious pluralism at the Mughal court</a:t>
            </a:r>
          </a:p>
          <a:p>
            <a:pPr eaLnBrk="1" hangingPunct="1">
              <a:buFontTx/>
              <a:buChar char="•"/>
            </a:pPr>
            <a:r>
              <a:rPr lang="en-US" altLang="en-US" dirty="0" smtClean="0">
                <a:latin typeface="Arial" charset="0"/>
              </a:rPr>
              <a:t>Central Decay and Regional Challenges, 1707–1761</a:t>
            </a:r>
          </a:p>
          <a:p>
            <a:pPr marL="1085850" lvl="1" indent="-342900" eaLnBrk="1" hangingPunct="1">
              <a:buFontTx/>
              <a:buChar char="•"/>
            </a:pPr>
            <a:r>
              <a:rPr lang="en-US" altLang="en-US" dirty="0" smtClean="0">
                <a:latin typeface="Arial" charset="0"/>
              </a:rPr>
              <a:t>Rise of the </a:t>
            </a:r>
            <a:r>
              <a:rPr lang="en-US" altLang="en-US" dirty="0" err="1" smtClean="0">
                <a:latin typeface="Arial" charset="0"/>
              </a:rPr>
              <a:t>nawabs</a:t>
            </a:r>
            <a:endParaRPr lang="en-US" altLang="en-US" dirty="0" smtClean="0">
              <a:latin typeface="Arial" charset="0"/>
            </a:endParaRPr>
          </a:p>
        </p:txBody>
      </p:sp>
    </p:spTree>
    <p:extLst>
      <p:ext uri="{BB962C8B-B14F-4D97-AF65-F5344CB8AC3E}">
        <p14:creationId xmlns:p14="http://schemas.microsoft.com/office/powerpoint/2010/main" val="364288711"/>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492443"/>
          </a:xfrm>
        </p:spPr>
        <p:txBody>
          <a:bodyPr/>
          <a:lstStyle/>
          <a:p>
            <a:r>
              <a:rPr lang="en-US" sz="2600" dirty="0" smtClean="0"/>
              <a:t>Elephants Breaking Bridge of Boats</a:t>
            </a:r>
            <a:endParaRPr lang="en-US" sz="2600" dirty="0"/>
          </a:p>
        </p:txBody>
      </p:sp>
      <p:pic>
        <p:nvPicPr>
          <p:cNvPr id="16386" name="Picture 1" descr="Elephants Breaking Bridge of Boats. This illustration of an incident in the life of Akbar  illustrates the ability of Mughal miniature painters to depict unconventional action scenes.  Because the flow of rivers in India and the Middle East varied greatly from dry season to  wet season, boat bridges were much more common than permanent construction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838200"/>
            <a:ext cx="33401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47663"/>
            <a:ext cx="609600" cy="276999"/>
          </a:xfrm>
        </p:spPr>
        <p:txBody>
          <a:bodyPr/>
          <a:lstStyle/>
          <a:p>
            <a:r>
              <a:rPr lang="en-US" altLang="en-US" sz="1200" b="1" kern="1200" dirty="0" smtClean="0">
                <a:solidFill>
                  <a:srgbClr val="000000"/>
                </a:solidFill>
                <a:latin typeface="Arial" charset="0"/>
                <a:ea typeface="ＭＳ Ｐゴシック" pitchFamily="34" charset="-128"/>
              </a:rPr>
              <a:t>p537</a:t>
            </a:r>
            <a:endParaRPr lang="en-US" dirty="0"/>
          </a:p>
        </p:txBody>
      </p:sp>
    </p:spTree>
    <p:extLst>
      <p:ext uri="{BB962C8B-B14F-4D97-AF65-F5344CB8AC3E}">
        <p14:creationId xmlns:p14="http://schemas.microsoft.com/office/powerpoint/2010/main" val="4132337893"/>
      </p:ext>
    </p:extLst>
  </p:cSld>
  <p:clrMapOvr>
    <a:masterClrMapping/>
  </p:clrMapOvr>
  <p:transition spd="med">
    <p:wipe dir="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492443"/>
          </a:xfrm>
        </p:spPr>
        <p:txBody>
          <a:bodyPr/>
          <a:lstStyle/>
          <a:p>
            <a:r>
              <a:rPr lang="en-US" sz="2600" dirty="0" smtClean="0"/>
              <a:t>The Expansion of Russia, 1500–1800</a:t>
            </a:r>
            <a:endParaRPr lang="en-US" sz="2600" dirty="0"/>
          </a:p>
        </p:txBody>
      </p:sp>
      <p:pic>
        <p:nvPicPr>
          <p:cNvPr id="17410" name="Picture 1" descr="MAP 20.2: The Expansion of Russia, 1500–1800. Sweden and Poland initially blocked  Russian expansion in Europe, while the Ottoman Empire blocked the southwest. In the  sixteenth century, Russia began to expand east, toward Siberia and the Pacific Ocean. By  the end of the rule of Catherine the Great in 1796, Russia encompassed all of northern and  northeastern Eurasia."/>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1066800"/>
            <a:ext cx="4254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05750" y="6581001"/>
            <a:ext cx="1219200" cy="276999"/>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Map </a:t>
            </a:r>
            <a:r>
              <a:rPr lang="en-US" altLang="en-US" sz="1200" b="1" kern="1200" dirty="0" smtClean="0">
                <a:solidFill>
                  <a:srgbClr val="000000"/>
                </a:solidFill>
                <a:latin typeface="Arial" charset="0"/>
                <a:ea typeface="ＭＳ Ｐゴシック" pitchFamily="34" charset="-128"/>
              </a:rPr>
              <a:t>19.2 p539</a:t>
            </a:r>
            <a:endParaRPr lang="en-US" altLang="en-US" sz="1200" b="1" kern="1200" dirty="0">
              <a:solidFill>
                <a:srgbClr val="000000"/>
              </a:solidFill>
              <a:latin typeface="Arial" charset="0"/>
              <a:ea typeface="ＭＳ Ｐゴシック" pitchFamily="34" charset="-128"/>
            </a:endParaRPr>
          </a:p>
        </p:txBody>
      </p:sp>
    </p:spTree>
    <p:extLst>
      <p:ext uri="{BB962C8B-B14F-4D97-AF65-F5344CB8AC3E}">
        <p14:creationId xmlns:p14="http://schemas.microsoft.com/office/powerpoint/2010/main" val="1572811778"/>
      </p:ext>
    </p:extLst>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533400"/>
          </a:xfrm>
        </p:spPr>
        <p:txBody>
          <a:bodyPr/>
          <a:lstStyle/>
          <a:p>
            <a:r>
              <a:rPr lang="en-US" sz="2600" dirty="0" smtClean="0"/>
              <a:t>Peter the Great</a:t>
            </a:r>
            <a:endParaRPr lang="en-US" sz="2600" dirty="0"/>
          </a:p>
        </p:txBody>
      </p:sp>
      <p:pic>
        <p:nvPicPr>
          <p:cNvPr id="18434" name="Picture 1" descr="Peter the Great. This portrait from his time as a student in Holland in 1697 shows Peter as  ruggedly masculine and practical, quite unlike most royal portraits of the day that posed  rulers in foppish elegance and haughty majesty. Peter was a popular military leader as well  as an autocratic rule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838200"/>
            <a:ext cx="4572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9637" y="6581001"/>
            <a:ext cx="609600" cy="276999"/>
          </a:xfrm>
        </p:spPr>
        <p:txBody>
          <a:bodyPr/>
          <a:lstStyle/>
          <a:p>
            <a:r>
              <a:rPr lang="en-US" altLang="en-US" sz="1200" b="1" kern="1200" dirty="0" smtClean="0">
                <a:solidFill>
                  <a:srgbClr val="000000"/>
                </a:solidFill>
                <a:latin typeface="Arial" charset="0"/>
                <a:ea typeface="ＭＳ Ｐゴシック" pitchFamily="34" charset="-128"/>
              </a:rPr>
              <a:t>p541</a:t>
            </a:r>
            <a:endParaRPr lang="en-US" dirty="0"/>
          </a:p>
        </p:txBody>
      </p:sp>
    </p:spTree>
    <p:extLst>
      <p:ext uri="{BB962C8B-B14F-4D97-AF65-F5344CB8AC3E}">
        <p14:creationId xmlns:p14="http://schemas.microsoft.com/office/powerpoint/2010/main" val="3810340360"/>
      </p:ext>
    </p:extLst>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98157"/>
            <a:ext cx="7772400" cy="492443"/>
          </a:xfrm>
        </p:spPr>
        <p:txBody>
          <a:bodyPr/>
          <a:lstStyle/>
          <a:p>
            <a:r>
              <a:rPr lang="en-US" sz="2600" dirty="0" smtClean="0"/>
              <a:t>The </a:t>
            </a:r>
            <a:r>
              <a:rPr lang="en-US" sz="2600" dirty="0" err="1" smtClean="0"/>
              <a:t>Fontanka</a:t>
            </a:r>
            <a:r>
              <a:rPr lang="en-US" sz="2600" dirty="0" smtClean="0"/>
              <a:t> Canal in St. Petersburg in 1753</a:t>
            </a:r>
            <a:endParaRPr lang="en-US" sz="2600" dirty="0"/>
          </a:p>
        </p:txBody>
      </p:sp>
      <p:pic>
        <p:nvPicPr>
          <p:cNvPr id="19458" name="Picture 1" descr="The Fontanka Canal in St. Petersburg in 1753. The Russian capital continued to grow  as a commercial and administrative center. As in Amsterdam, canals were the city’s major  arteries. On the right is a new summer palace built by Peter’s successor. View of the  Fontanka River from the grotto and the Guest Palace, etched by Grigory Anikievich Kachalov  (1711/12-1759), 1753 (etching with engraving), Makhaev, Mikhail Ivanovich (c.1718-1770)  (after) / Hermitage, St. Petersburg, Russia/The Bridgeman Art Librar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7924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kern="1200" dirty="0" smtClean="0">
                <a:solidFill>
                  <a:srgbClr val="000000"/>
                </a:solidFill>
                <a:latin typeface="Arial" charset="0"/>
                <a:ea typeface="ＭＳ Ｐゴシック" pitchFamily="34" charset="-128"/>
              </a:rPr>
              <a:t>p542</a:t>
            </a:r>
            <a:endParaRPr lang="en-US" dirty="0"/>
          </a:p>
        </p:txBody>
      </p:sp>
    </p:spTree>
    <p:extLst>
      <p:ext uri="{BB962C8B-B14F-4D97-AF65-F5344CB8AC3E}">
        <p14:creationId xmlns:p14="http://schemas.microsoft.com/office/powerpoint/2010/main" val="2300151382"/>
      </p:ext>
    </p:extLst>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charset="0"/>
              </a:rPr>
              <a:t>The Maritime Worlds of Islam, 1500–1750</a:t>
            </a:r>
          </a:p>
        </p:txBody>
      </p:sp>
      <p:sp>
        <p:nvSpPr>
          <p:cNvPr id="20483" name="Rectangle 3"/>
          <p:cNvSpPr>
            <a:spLocks noGrp="1" noChangeArrowheads="1"/>
          </p:cNvSpPr>
          <p:nvPr>
            <p:ph type="body" idx="1"/>
          </p:nvPr>
        </p:nvSpPr>
        <p:spPr>
          <a:xfrm>
            <a:off x="685800" y="1752600"/>
            <a:ext cx="7772400" cy="4622800"/>
          </a:xfrm>
          <a:noFill/>
        </p:spPr>
        <p:txBody>
          <a:bodyPr/>
          <a:lstStyle/>
          <a:p>
            <a:pPr eaLnBrk="1" hangingPunct="1">
              <a:buFontTx/>
              <a:buChar char="•"/>
            </a:pPr>
            <a:r>
              <a:rPr lang="en-US" altLang="en-US" dirty="0" smtClean="0">
                <a:latin typeface="Arial" charset="0"/>
              </a:rPr>
              <a:t>Muslims in Southeast Asia</a:t>
            </a:r>
          </a:p>
          <a:p>
            <a:pPr marL="1085850" lvl="1" indent="-342900" eaLnBrk="1" hangingPunct="1">
              <a:buFontTx/>
              <a:buChar char="•"/>
            </a:pPr>
            <a:r>
              <a:rPr lang="en-US" altLang="en-US" dirty="0" smtClean="0">
                <a:latin typeface="Arial" charset="0"/>
              </a:rPr>
              <a:t>Transmission: traders and Sufis</a:t>
            </a:r>
          </a:p>
          <a:p>
            <a:pPr marL="1085850" lvl="1" indent="-342900" eaLnBrk="1" hangingPunct="1">
              <a:buFontTx/>
              <a:buChar char="•"/>
            </a:pPr>
            <a:r>
              <a:rPr lang="en-US" altLang="en-US" dirty="0" smtClean="0">
                <a:latin typeface="Arial" charset="0"/>
              </a:rPr>
              <a:t>Local practices vs. orthodoxy</a:t>
            </a:r>
          </a:p>
          <a:p>
            <a:pPr eaLnBrk="1" hangingPunct="1">
              <a:buFontTx/>
              <a:buChar char="•"/>
            </a:pPr>
            <a:r>
              <a:rPr lang="en-US" altLang="en-US" dirty="0" smtClean="0">
                <a:latin typeface="Arial" charset="0"/>
              </a:rPr>
              <a:t>Muslims in Coastal Africa</a:t>
            </a:r>
          </a:p>
          <a:p>
            <a:pPr marL="1085850" lvl="1" indent="-342900" eaLnBrk="1" hangingPunct="1">
              <a:buFontTx/>
              <a:buChar char="•"/>
            </a:pPr>
            <a:r>
              <a:rPr lang="en-US" altLang="en-US" dirty="0" smtClean="0">
                <a:latin typeface="Arial" charset="0"/>
              </a:rPr>
              <a:t>Separation and identity of Swahili Coast</a:t>
            </a:r>
          </a:p>
          <a:p>
            <a:pPr eaLnBrk="1" hangingPunct="1">
              <a:buFontTx/>
              <a:buChar char="•"/>
            </a:pPr>
            <a:r>
              <a:rPr lang="en-US" altLang="en-US" dirty="0" smtClean="0">
                <a:latin typeface="Arial" charset="0"/>
              </a:rPr>
              <a:t>European Powers in Southern Seas</a:t>
            </a:r>
          </a:p>
          <a:p>
            <a:pPr marL="1085850" lvl="1" indent="-342900" eaLnBrk="1" hangingPunct="1">
              <a:buFontTx/>
              <a:buChar char="•"/>
            </a:pPr>
            <a:r>
              <a:rPr lang="en-US" altLang="en-US" dirty="0" smtClean="0">
                <a:latin typeface="Arial" charset="0"/>
              </a:rPr>
              <a:t>Dutch power in Indonesia</a:t>
            </a:r>
          </a:p>
        </p:txBody>
      </p:sp>
    </p:spTree>
    <p:extLst>
      <p:ext uri="{BB962C8B-B14F-4D97-AF65-F5344CB8AC3E}">
        <p14:creationId xmlns:p14="http://schemas.microsoft.com/office/powerpoint/2010/main" val="3254618962"/>
      </p:ext>
    </p:extLst>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98048"/>
            <a:ext cx="9144000" cy="892552"/>
          </a:xfrm>
        </p:spPr>
        <p:txBody>
          <a:bodyPr/>
          <a:lstStyle/>
          <a:p>
            <a:r>
              <a:rPr lang="en-US" sz="2600" dirty="0" smtClean="0"/>
              <a:t>European Colonization in the Indian Ocean, to 1750</a:t>
            </a:r>
            <a:endParaRPr lang="en-US" sz="2600" dirty="0"/>
          </a:p>
        </p:txBody>
      </p:sp>
      <p:pic>
        <p:nvPicPr>
          <p:cNvPr id="21506" name="Picture 1" descr="Map 20.3: European Colonization in the Indian Ocean, to 1750. Since Portuguese  explorers were the first Europeans to reach India by rounding Africa, Portugal gained a  strong foothold in both areas. Rival Spain was barred from colonizing the region by the  Treaty of Tordesillas in 1494, which limited Spanish efforts to lands west of a line drawn  through the mid-Atlantic Ocean. Extended around the globe, the line provided justification  of Spanish colonization in the Philippines. French, British, and Dutch colonies date from after  1600, when joint-stock companies provided a new stimulus for overseas commer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914400"/>
            <a:ext cx="8229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Map </a:t>
            </a:r>
            <a:r>
              <a:rPr lang="en-US" altLang="en-US" sz="1200" b="1" kern="1200" dirty="0" smtClean="0">
                <a:solidFill>
                  <a:srgbClr val="000000"/>
                </a:solidFill>
                <a:latin typeface="Arial" charset="0"/>
                <a:ea typeface="ＭＳ Ｐゴシック" pitchFamily="34" charset="-128"/>
              </a:rPr>
              <a:t>19.3 p544</a:t>
            </a:r>
            <a:endParaRPr lang="en-US" altLang="en-US" sz="1200" b="1" kern="1200" dirty="0">
              <a:solidFill>
                <a:srgbClr val="000000"/>
              </a:solidFill>
              <a:latin typeface="Arial" charset="0"/>
              <a:ea typeface="ＭＳ Ｐゴシック" pitchFamily="34" charset="-128"/>
            </a:endParaRPr>
          </a:p>
        </p:txBody>
      </p:sp>
    </p:spTree>
    <p:extLst>
      <p:ext uri="{BB962C8B-B14F-4D97-AF65-F5344CB8AC3E}">
        <p14:creationId xmlns:p14="http://schemas.microsoft.com/office/powerpoint/2010/main" val="192335612"/>
      </p:ext>
    </p:extLst>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Title 1"/>
          <p:cNvSpPr>
            <a:spLocks noGrp="1"/>
          </p:cNvSpPr>
          <p:nvPr>
            <p:ph type="title"/>
          </p:nvPr>
        </p:nvSpPr>
        <p:spPr>
          <a:xfrm>
            <a:off x="609600" y="489701"/>
            <a:ext cx="7924800" cy="492125"/>
          </a:xfrm>
        </p:spPr>
        <p:txBody>
          <a:bodyPr/>
          <a:lstStyle/>
          <a:p>
            <a:r>
              <a:rPr lang="en-US" altLang="en-US" sz="2600" dirty="0" smtClean="0">
                <a:latin typeface="Arial" charset="0"/>
              </a:rPr>
              <a:t>Funeral Procession of Suleiman the Magnificent </a:t>
            </a:r>
          </a:p>
        </p:txBody>
      </p:sp>
      <p:pic>
        <p:nvPicPr>
          <p:cNvPr id="4098" name="Picture 1" descr="Funeral Procession of Suleiman the Magnificent. Each Ottoman sultan wore a distinctive  turban; hence the visible turban representing the body in the hears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79248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62474" y="6525126"/>
            <a:ext cx="605589" cy="332874"/>
          </a:xfrm>
        </p:spPr>
        <p:txBody>
          <a:bodyPr/>
          <a:lstStyle/>
          <a:p>
            <a:pPr>
              <a:defRPr/>
            </a:pPr>
            <a:r>
              <a:rPr lang="en-US" altLang="en-US" sz="1200" b="1" kern="1200" dirty="0" smtClean="0">
                <a:solidFill>
                  <a:srgbClr val="000000"/>
                </a:solidFill>
                <a:latin typeface="Arial" pitchFamily="34" charset="0"/>
              </a:rPr>
              <a:t>p522</a:t>
            </a:r>
            <a:endParaRPr lang="en-US" dirty="0"/>
          </a:p>
        </p:txBody>
      </p:sp>
    </p:spTree>
    <p:extLst>
      <p:ext uri="{BB962C8B-B14F-4D97-AF65-F5344CB8AC3E}">
        <p14:creationId xmlns:p14="http://schemas.microsoft.com/office/powerpoint/2010/main" val="1193045818"/>
      </p:ext>
    </p:extLst>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dirty="0" smtClean="0">
                <a:solidFill>
                  <a:schemeClr val="tx1"/>
                </a:solidFill>
                <a:latin typeface="Arial" charset="0"/>
              </a:rPr>
              <a:t>The Ottoman Empire, to 1750</a:t>
            </a:r>
          </a:p>
        </p:txBody>
      </p:sp>
      <p:sp>
        <p:nvSpPr>
          <p:cNvPr id="5123" name="Rectangle 3"/>
          <p:cNvSpPr>
            <a:spLocks noGrp="1" noChangeArrowheads="1"/>
          </p:cNvSpPr>
          <p:nvPr>
            <p:ph type="body" idx="1"/>
          </p:nvPr>
        </p:nvSpPr>
        <p:spPr>
          <a:xfrm>
            <a:off x="685800" y="1295400"/>
            <a:ext cx="8382000" cy="5410200"/>
          </a:xfrm>
          <a:noFill/>
        </p:spPr>
        <p:txBody>
          <a:bodyPr/>
          <a:lstStyle/>
          <a:p>
            <a:pPr eaLnBrk="1" hangingPunct="1">
              <a:buFontTx/>
              <a:buChar char="•"/>
            </a:pPr>
            <a:r>
              <a:rPr lang="en-US" altLang="en-US" smtClean="0">
                <a:latin typeface="Arial" charset="0"/>
              </a:rPr>
              <a:t>Expansion and Frontiers</a:t>
            </a:r>
          </a:p>
          <a:p>
            <a:pPr marL="1085850" lvl="1" indent="-342900" eaLnBrk="1" hangingPunct="1">
              <a:buFontTx/>
              <a:buChar char="•"/>
            </a:pPr>
            <a:r>
              <a:rPr lang="en-US" altLang="en-US" smtClean="0">
                <a:latin typeface="Arial" charset="0"/>
              </a:rPr>
              <a:t>Expansion (Constantinople, 1453)</a:t>
            </a:r>
          </a:p>
          <a:p>
            <a:pPr marL="1085850" lvl="1" indent="-342900" eaLnBrk="1" hangingPunct="1">
              <a:buFontTx/>
              <a:buChar char="•"/>
            </a:pPr>
            <a:r>
              <a:rPr lang="en-US" altLang="en-US" smtClean="0">
                <a:latin typeface="Arial" charset="0"/>
              </a:rPr>
              <a:t>Trade and naval rivalries</a:t>
            </a:r>
          </a:p>
          <a:p>
            <a:pPr eaLnBrk="1" hangingPunct="1">
              <a:buFontTx/>
              <a:buChar char="•"/>
            </a:pPr>
            <a:r>
              <a:rPr lang="en-US" altLang="en-US" smtClean="0">
                <a:latin typeface="Arial" charset="0"/>
              </a:rPr>
              <a:t>Central Institutions</a:t>
            </a:r>
          </a:p>
          <a:p>
            <a:pPr marL="1085850" lvl="1" indent="-342900" eaLnBrk="1" hangingPunct="1">
              <a:buFontTx/>
              <a:buChar char="•"/>
            </a:pPr>
            <a:r>
              <a:rPr lang="en-US" altLang="en-US" smtClean="0">
                <a:latin typeface="Arial" charset="0"/>
              </a:rPr>
              <a:t>Janissaries</a:t>
            </a:r>
          </a:p>
          <a:p>
            <a:pPr marL="1085850" lvl="1" indent="-342900" eaLnBrk="1" hangingPunct="1">
              <a:buFontTx/>
              <a:buChar char="•"/>
            </a:pPr>
            <a:r>
              <a:rPr lang="en-US" altLang="en-US" smtClean="0">
                <a:latin typeface="Arial" charset="0"/>
              </a:rPr>
              <a:t>Askeri vs. raya</a:t>
            </a:r>
          </a:p>
          <a:p>
            <a:pPr eaLnBrk="1" hangingPunct="1">
              <a:buFontTx/>
              <a:buChar char="•"/>
            </a:pPr>
            <a:r>
              <a:rPr lang="en-US" altLang="en-US" smtClean="0">
                <a:latin typeface="Arial" charset="0"/>
              </a:rPr>
              <a:t>Crisis of the Military State, 1585–1650</a:t>
            </a:r>
          </a:p>
          <a:p>
            <a:pPr eaLnBrk="1" hangingPunct="1">
              <a:buFontTx/>
              <a:buChar char="•"/>
            </a:pPr>
            <a:r>
              <a:rPr lang="en-US" altLang="en-US" smtClean="0">
                <a:latin typeface="Arial" charset="0"/>
              </a:rPr>
              <a:t>Economic Change and Growing Weakness</a:t>
            </a:r>
          </a:p>
          <a:p>
            <a:pPr marL="1085850" lvl="1" indent="-342900" eaLnBrk="1" hangingPunct="1">
              <a:buFontTx/>
              <a:buChar char="•"/>
            </a:pPr>
            <a:r>
              <a:rPr lang="en-US" altLang="en-US" smtClean="0">
                <a:latin typeface="Arial" charset="0"/>
              </a:rPr>
              <a:t>Tulip Period, 1718-30</a:t>
            </a:r>
          </a:p>
        </p:txBody>
      </p:sp>
    </p:spTree>
    <p:extLst>
      <p:ext uri="{BB962C8B-B14F-4D97-AF65-F5344CB8AC3E}">
        <p14:creationId xmlns:p14="http://schemas.microsoft.com/office/powerpoint/2010/main" val="3059663080"/>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78" name="Title 2"/>
          <p:cNvSpPr>
            <a:spLocks noGrp="1"/>
          </p:cNvSpPr>
          <p:nvPr>
            <p:ph type="title"/>
          </p:nvPr>
        </p:nvSpPr>
        <p:spPr>
          <a:xfrm>
            <a:off x="685800" y="98425"/>
            <a:ext cx="7772400" cy="892175"/>
          </a:xfrm>
        </p:spPr>
        <p:txBody>
          <a:bodyPr/>
          <a:lstStyle/>
          <a:p>
            <a:r>
              <a:rPr lang="en-US" altLang="en-US" sz="2600" dirty="0" smtClean="0">
                <a:latin typeface="Arial" charset="0"/>
              </a:rPr>
              <a:t>Chronology of </a:t>
            </a:r>
            <a:r>
              <a:rPr lang="en-US" altLang="en-US" sz="2600" dirty="0" err="1" smtClean="0">
                <a:latin typeface="Arial" charset="0"/>
              </a:rPr>
              <a:t>Ottaoman</a:t>
            </a:r>
            <a:r>
              <a:rPr lang="en-US" altLang="en-US" sz="2600" dirty="0" smtClean="0">
                <a:latin typeface="Arial" charset="0"/>
              </a:rPr>
              <a:t>, </a:t>
            </a:r>
            <a:r>
              <a:rPr lang="en-US" altLang="en-US" sz="2600" dirty="0" err="1" smtClean="0">
                <a:latin typeface="Arial" charset="0"/>
              </a:rPr>
              <a:t>Safavid</a:t>
            </a:r>
            <a:r>
              <a:rPr lang="en-US" altLang="en-US" sz="2600" dirty="0" smtClean="0">
                <a:latin typeface="Arial" charset="0"/>
              </a:rPr>
              <a:t>, and Mughal empires, and Russia</a:t>
            </a:r>
          </a:p>
        </p:txBody>
      </p:sp>
      <p:graphicFrame>
        <p:nvGraphicFramePr>
          <p:cNvPr id="3" name="Table 2"/>
          <p:cNvGraphicFramePr>
            <a:graphicFrameLocks noGrp="1"/>
          </p:cNvGraphicFramePr>
          <p:nvPr>
            <p:extLst>
              <p:ext uri="{D42A27DB-BD31-4B8C-83A1-F6EECF244321}">
                <p14:modId xmlns:p14="http://schemas.microsoft.com/office/powerpoint/2010/main" val="2576828412"/>
              </p:ext>
            </p:extLst>
          </p:nvPr>
        </p:nvGraphicFramePr>
        <p:xfrm>
          <a:off x="509336" y="1015761"/>
          <a:ext cx="8001001" cy="5724796"/>
        </p:xfrm>
        <a:graphic>
          <a:graphicData uri="http://schemas.openxmlformats.org/drawingml/2006/table">
            <a:tbl>
              <a:tblPr firstRow="1">
                <a:tableStyleId>{5C22544A-7EE6-4342-B048-85BDC9FD1C3A}</a:tableStyleId>
              </a:tblPr>
              <a:tblGrid>
                <a:gridCol w="496795"/>
                <a:gridCol w="1843368"/>
                <a:gridCol w="1895662"/>
                <a:gridCol w="1869514"/>
                <a:gridCol w="1895662"/>
              </a:tblGrid>
              <a:tr h="302048">
                <a:tc>
                  <a:txBody>
                    <a:bodyPr/>
                    <a:lstStyle/>
                    <a:p>
                      <a:pPr marL="0" marR="0" algn="ctr">
                        <a:lnSpc>
                          <a:spcPct val="115000"/>
                        </a:lnSpc>
                        <a:spcBef>
                          <a:spcPts val="0"/>
                        </a:spcBef>
                        <a:spcAft>
                          <a:spcPts val="0"/>
                        </a:spcAft>
                      </a:pPr>
                      <a:r>
                        <a:rPr lang="en-US" sz="600" kern="1200" dirty="0" smtClean="0">
                          <a:solidFill>
                            <a:schemeClr val="accent1"/>
                          </a:solidFill>
                          <a:effectLst/>
                          <a:latin typeface="Calibri" panose="020F0502020204030204" pitchFamily="34" charset="0"/>
                          <a:ea typeface="+mn-ea"/>
                          <a:cs typeface="+mn-cs"/>
                        </a:rPr>
                        <a:t>Empty</a:t>
                      </a:r>
                      <a:r>
                        <a:rPr lang="en-US" sz="600" kern="1200" baseline="0" dirty="0" smtClean="0">
                          <a:solidFill>
                            <a:schemeClr val="accent1"/>
                          </a:solidFill>
                          <a:effectLst/>
                          <a:latin typeface="Calibri" panose="020F0502020204030204" pitchFamily="34" charset="0"/>
                          <a:ea typeface="+mn-ea"/>
                          <a:cs typeface="+mn-cs"/>
                        </a:rPr>
                        <a:t> cell</a:t>
                      </a:r>
                      <a:endParaRPr lang="en-US" sz="600" dirty="0">
                        <a:solidFill>
                          <a:schemeClr val="accent1"/>
                        </a:solidFill>
                        <a:effectLst/>
                        <a:latin typeface="Calibri" panose="020F0502020204030204" pitchFamily="34" charset="0"/>
                        <a:ea typeface="Times New Roman"/>
                        <a:cs typeface="Times New Roman"/>
                      </a:endParaRPr>
                    </a:p>
                  </a:txBody>
                  <a:tcPr marL="5230" marR="5230" marT="4615" marB="0" anchor="ctr"/>
                </a:tc>
                <a:tc>
                  <a:txBody>
                    <a:bodyPr/>
                    <a:lstStyle/>
                    <a:p>
                      <a:pPr marL="0" marR="0" algn="ctr">
                        <a:lnSpc>
                          <a:spcPct val="115000"/>
                        </a:lnSpc>
                        <a:spcBef>
                          <a:spcPts val="0"/>
                        </a:spcBef>
                        <a:spcAft>
                          <a:spcPts val="0"/>
                        </a:spcAft>
                      </a:pPr>
                      <a:r>
                        <a:rPr lang="en-US" sz="1200" kern="1200" dirty="0">
                          <a:effectLst/>
                          <a:latin typeface="Calibri" panose="020F0502020204030204" pitchFamily="34" charset="0"/>
                        </a:rPr>
                        <a:t>Ottoman Empire</a:t>
                      </a:r>
                      <a:endParaRPr lang="en-US" sz="1200" dirty="0">
                        <a:effectLst/>
                        <a:latin typeface="Calibri" panose="020F0502020204030204" pitchFamily="34" charset="0"/>
                        <a:ea typeface="Times New Roman"/>
                        <a:cs typeface="Times New Roman"/>
                      </a:endParaRPr>
                    </a:p>
                  </a:txBody>
                  <a:tcPr marL="5230" marR="5230" marT="4615" marB="0" anchor="ctr"/>
                </a:tc>
                <a:tc>
                  <a:txBody>
                    <a:bodyPr/>
                    <a:lstStyle/>
                    <a:p>
                      <a:pPr marL="0" marR="0" algn="ctr">
                        <a:lnSpc>
                          <a:spcPct val="115000"/>
                        </a:lnSpc>
                        <a:spcBef>
                          <a:spcPts val="0"/>
                        </a:spcBef>
                        <a:spcAft>
                          <a:spcPts val="0"/>
                        </a:spcAft>
                      </a:pPr>
                      <a:r>
                        <a:rPr lang="en-US" sz="1200" kern="1200" dirty="0" err="1">
                          <a:effectLst/>
                          <a:latin typeface="Calibri" panose="020F0502020204030204" pitchFamily="34" charset="0"/>
                        </a:rPr>
                        <a:t>Safavid</a:t>
                      </a:r>
                      <a:r>
                        <a:rPr lang="en-US" sz="1200" kern="1200" dirty="0">
                          <a:effectLst/>
                          <a:latin typeface="Calibri" panose="020F0502020204030204" pitchFamily="34" charset="0"/>
                        </a:rPr>
                        <a:t> Empire</a:t>
                      </a:r>
                      <a:endParaRPr lang="en-US" sz="1200" dirty="0">
                        <a:effectLst/>
                        <a:latin typeface="Calibri" panose="020F0502020204030204" pitchFamily="34" charset="0"/>
                        <a:ea typeface="Times New Roman"/>
                        <a:cs typeface="Times New Roman"/>
                      </a:endParaRPr>
                    </a:p>
                  </a:txBody>
                  <a:tcPr marL="5230" marR="5230" marT="4615" marB="0" anchor="ctr"/>
                </a:tc>
                <a:tc>
                  <a:txBody>
                    <a:bodyPr/>
                    <a:lstStyle/>
                    <a:p>
                      <a:pPr marL="0" marR="0" algn="ctr">
                        <a:lnSpc>
                          <a:spcPct val="115000"/>
                        </a:lnSpc>
                        <a:spcBef>
                          <a:spcPts val="0"/>
                        </a:spcBef>
                        <a:spcAft>
                          <a:spcPts val="0"/>
                        </a:spcAft>
                      </a:pPr>
                      <a:r>
                        <a:rPr lang="en-US" sz="1200" kern="1200">
                          <a:effectLst/>
                          <a:latin typeface="Calibri" panose="020F0502020204030204" pitchFamily="34" charset="0"/>
                        </a:rPr>
                        <a:t>Mughal Empire</a:t>
                      </a:r>
                      <a:endParaRPr lang="en-US" sz="1200">
                        <a:effectLst/>
                        <a:latin typeface="Calibri" panose="020F0502020204030204" pitchFamily="34" charset="0"/>
                        <a:ea typeface="Times New Roman"/>
                        <a:cs typeface="Times New Roman"/>
                      </a:endParaRPr>
                    </a:p>
                  </a:txBody>
                  <a:tcPr marL="5230" marR="5230" marT="4615" marB="0" anchor="ctr"/>
                </a:tc>
                <a:tc>
                  <a:txBody>
                    <a:bodyPr/>
                    <a:lstStyle/>
                    <a:p>
                      <a:pPr marL="0" marR="0" algn="ctr">
                        <a:lnSpc>
                          <a:spcPct val="115000"/>
                        </a:lnSpc>
                        <a:spcBef>
                          <a:spcPts val="0"/>
                        </a:spcBef>
                        <a:spcAft>
                          <a:spcPts val="0"/>
                        </a:spcAft>
                      </a:pPr>
                      <a:r>
                        <a:rPr lang="en-US" sz="1200" kern="1200" dirty="0">
                          <a:effectLst/>
                          <a:latin typeface="Calibri" panose="020F0502020204030204" pitchFamily="34" charset="0"/>
                        </a:rPr>
                        <a:t>Russia</a:t>
                      </a:r>
                      <a:endParaRPr lang="en-US" sz="1200" dirty="0">
                        <a:effectLst/>
                        <a:latin typeface="Calibri" panose="020F0502020204030204" pitchFamily="34" charset="0"/>
                        <a:ea typeface="Times New Roman"/>
                        <a:cs typeface="Times New Roman"/>
                      </a:endParaRPr>
                    </a:p>
                  </a:txBody>
                  <a:tcPr marL="5230" marR="5230" marT="4615" marB="0" anchor="ctr"/>
                </a:tc>
              </a:tr>
              <a:tr h="2227376">
                <a:tc>
                  <a:txBody>
                    <a:bodyPr/>
                    <a:lstStyle/>
                    <a:p>
                      <a:pPr marL="0" marR="0">
                        <a:lnSpc>
                          <a:spcPct val="115000"/>
                        </a:lnSpc>
                        <a:spcBef>
                          <a:spcPts val="0"/>
                        </a:spcBef>
                        <a:spcAft>
                          <a:spcPts val="0"/>
                        </a:spcAft>
                      </a:pPr>
                      <a:r>
                        <a:rPr lang="en-US" sz="1200" b="1" kern="1200" dirty="0">
                          <a:effectLst/>
                          <a:latin typeface="Calibri" panose="020F0502020204030204" pitchFamily="34" charset="0"/>
                        </a:rPr>
                        <a:t>1500</a:t>
                      </a:r>
                      <a:endParaRPr lang="en-US" sz="1200" b="1"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1516-1517 </a:t>
                      </a:r>
                      <a:r>
                        <a:rPr lang="en-US" sz="1200" kern="1200" dirty="0" err="1">
                          <a:effectLst/>
                          <a:latin typeface="Calibri" panose="020F0502020204030204" pitchFamily="34" charset="0"/>
                        </a:rPr>
                        <a:t>Selim</a:t>
                      </a:r>
                      <a:r>
                        <a:rPr lang="en-US" sz="1200" kern="1200" dirty="0">
                          <a:effectLst/>
                          <a:latin typeface="Calibri" panose="020F0502020204030204" pitchFamily="34" charset="0"/>
                        </a:rPr>
                        <a:t> 1  conquers Egypt and Syria</a:t>
                      </a:r>
                      <a:endParaRPr lang="en-US" sz="1200" dirty="0">
                        <a:effectLst/>
                        <a:latin typeface="Calibri" panose="020F0502020204030204" pitchFamily="34" charset="0"/>
                      </a:endParaRPr>
                    </a:p>
                    <a:p>
                      <a:pPr marL="0" marR="0">
                        <a:lnSpc>
                          <a:spcPct val="115000"/>
                        </a:lnSpc>
                        <a:spcBef>
                          <a:spcPts val="0"/>
                        </a:spcBef>
                        <a:spcAft>
                          <a:spcPts val="0"/>
                        </a:spcAft>
                      </a:pPr>
                      <a:r>
                        <a:rPr lang="en-US" sz="1200" kern="1200" dirty="0">
                          <a:effectLst/>
                          <a:latin typeface="Calibri" panose="020F0502020204030204" pitchFamily="34" charset="0"/>
                        </a:rPr>
                        <a:t>1520-1566 Reign of Sulei­man the  Magnificent; peak of  Ottoman Empire</a:t>
                      </a:r>
                      <a:endParaRPr lang="en-US" sz="1200" dirty="0">
                        <a:effectLst/>
                        <a:latin typeface="Calibri" panose="020F0502020204030204" pitchFamily="34" charset="0"/>
                      </a:endParaRPr>
                    </a:p>
                    <a:p>
                      <a:pPr marL="0" marR="0">
                        <a:lnSpc>
                          <a:spcPct val="115000"/>
                        </a:lnSpc>
                        <a:spcBef>
                          <a:spcPts val="0"/>
                        </a:spcBef>
                        <a:spcAft>
                          <a:spcPts val="0"/>
                        </a:spcAft>
                      </a:pPr>
                      <a:r>
                        <a:rPr lang="en-US" sz="1200" kern="1200" dirty="0">
                          <a:effectLst/>
                          <a:latin typeface="Calibri" panose="020F0502020204030204" pitchFamily="34" charset="0"/>
                        </a:rPr>
                        <a:t>1529 First Ottoman siege of Vienna</a:t>
                      </a:r>
                      <a:endParaRPr lang="en-US" sz="1200" dirty="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1571 </a:t>
                      </a:r>
                      <a:r>
                        <a:rPr lang="en-US" sz="1200" kern="1200" dirty="0">
                          <a:effectLst/>
                          <a:latin typeface="Calibri" panose="020F0502020204030204" pitchFamily="34" charset="0"/>
                        </a:rPr>
                        <a:t>Ottoman naval defeat at Lepanto</a:t>
                      </a:r>
                      <a:endParaRPr lang="en-US" sz="1200"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r>
                        <a:rPr lang="en-US" sz="1200" kern="1200" dirty="0">
                          <a:effectLst/>
                          <a:latin typeface="Calibri" panose="020F0502020204030204" pitchFamily="34" charset="0"/>
                        </a:rPr>
                        <a:t>1502-1524 Shah Ismail estab­lishes </a:t>
                      </a:r>
                      <a:r>
                        <a:rPr lang="en-US" sz="1200" kern="1200" dirty="0" err="1">
                          <a:effectLst/>
                          <a:latin typeface="Calibri" panose="020F0502020204030204" pitchFamily="34" charset="0"/>
                        </a:rPr>
                        <a:t>Safavid</a:t>
                      </a:r>
                      <a:r>
                        <a:rPr lang="en-US" sz="1200" kern="1200" dirty="0">
                          <a:effectLst/>
                          <a:latin typeface="Calibri" panose="020F0502020204030204" pitchFamily="34" charset="0"/>
                        </a:rPr>
                        <a:t> rule in Iran</a:t>
                      </a:r>
                      <a:endParaRPr lang="en-US" sz="1200" dirty="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1587-1629 </a:t>
                      </a:r>
                      <a:r>
                        <a:rPr lang="en-US" sz="1200" kern="1200" dirty="0">
                          <a:effectLst/>
                          <a:latin typeface="Calibri" panose="020F0502020204030204" pitchFamily="34" charset="0"/>
                        </a:rPr>
                        <a:t>Reign of Shah Abbas the Great; peak of </a:t>
                      </a:r>
                      <a:r>
                        <a:rPr lang="en-US" sz="1200" kern="1200" dirty="0" err="1">
                          <a:effectLst/>
                          <a:latin typeface="Calibri" panose="020F0502020204030204" pitchFamily="34" charset="0"/>
                        </a:rPr>
                        <a:t>Safavid</a:t>
                      </a:r>
                      <a:r>
                        <a:rPr lang="en-US" sz="1200" kern="1200" dirty="0">
                          <a:effectLst/>
                          <a:latin typeface="Calibri" panose="020F0502020204030204" pitchFamily="34" charset="0"/>
                        </a:rPr>
                        <a:t> Empire</a:t>
                      </a:r>
                      <a:endParaRPr lang="en-US" sz="1200"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1526 </a:t>
                      </a:r>
                      <a:r>
                        <a:rPr lang="en-US" sz="1200" kern="1200" dirty="0">
                          <a:effectLst/>
                          <a:latin typeface="Calibri" panose="020F0502020204030204" pitchFamily="34" charset="0"/>
                        </a:rPr>
                        <a:t>Babur defeats last sul­tan of Delhi</a:t>
                      </a:r>
                      <a:endParaRPr lang="en-US" sz="1200" dirty="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1556-1605 </a:t>
                      </a:r>
                      <a:r>
                        <a:rPr lang="en-US" sz="1200" kern="1200" dirty="0">
                          <a:effectLst/>
                          <a:latin typeface="Calibri" panose="020F0502020204030204" pitchFamily="34" charset="0"/>
                        </a:rPr>
                        <a:t>Akbar rules in Agra; peak of Mughal Empire</a:t>
                      </a:r>
                      <a:endParaRPr lang="en-US" sz="1200"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1547 </a:t>
                      </a:r>
                      <a:r>
                        <a:rPr lang="en-US" sz="1200" kern="1200" dirty="0">
                          <a:effectLst/>
                          <a:latin typeface="Calibri" panose="020F0502020204030204" pitchFamily="34" charset="0"/>
                        </a:rPr>
                        <a:t>Ivan IV adopts title of tsar</a:t>
                      </a:r>
                      <a:endParaRPr lang="en-US" sz="1200" dirty="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1582 </a:t>
                      </a:r>
                      <a:r>
                        <a:rPr lang="en-US" sz="1200" kern="1200" dirty="0">
                          <a:effectLst/>
                          <a:latin typeface="Calibri" panose="020F0502020204030204" pitchFamily="34" charset="0"/>
                        </a:rPr>
                        <a:t>Russians conquer Khanate of </a:t>
                      </a:r>
                      <a:r>
                        <a:rPr lang="en-US" sz="1200" kern="1200" dirty="0" err="1">
                          <a:effectLst/>
                          <a:latin typeface="Calibri" panose="020F0502020204030204" pitchFamily="34" charset="0"/>
                        </a:rPr>
                        <a:t>Sibir</a:t>
                      </a:r>
                      <a:endParaRPr lang="en-US" sz="1200" dirty="0">
                        <a:effectLst/>
                        <a:latin typeface="Calibri" panose="020F0502020204030204" pitchFamily="34" charset="0"/>
                        <a:ea typeface="Times New Roman"/>
                        <a:cs typeface="Times New Roman"/>
                      </a:endParaRPr>
                    </a:p>
                  </a:txBody>
                  <a:tcPr marL="5230" marR="5230" marT="4615" marB="0"/>
                </a:tc>
              </a:tr>
              <a:tr h="1417590">
                <a:tc>
                  <a:txBody>
                    <a:bodyPr/>
                    <a:lstStyle/>
                    <a:p>
                      <a:pPr marL="0" marR="0">
                        <a:lnSpc>
                          <a:spcPct val="115000"/>
                        </a:lnSpc>
                        <a:spcBef>
                          <a:spcPts val="0"/>
                        </a:spcBef>
                        <a:spcAft>
                          <a:spcPts val="0"/>
                        </a:spcAft>
                      </a:pPr>
                      <a:r>
                        <a:rPr lang="en-US" sz="1200" b="1" kern="1200" dirty="0">
                          <a:effectLst/>
                          <a:latin typeface="Calibri" panose="020F0502020204030204" pitchFamily="34" charset="0"/>
                        </a:rPr>
                        <a:t>1600</a:t>
                      </a:r>
                      <a:endParaRPr lang="en-US" sz="1200" b="1" dirty="0">
                        <a:effectLst/>
                        <a:latin typeface="Calibri" panose="020F0502020204030204" pitchFamily="34" charset="0"/>
                        <a:ea typeface="Times New Roman"/>
                        <a:cs typeface="Times New Roman"/>
                      </a:endParaRPr>
                    </a:p>
                  </a:txBody>
                  <a:tcPr marL="5230" marR="5230" marT="4615" marB="0">
                    <a:solidFill>
                      <a:schemeClr val="accent5"/>
                    </a:solidFill>
                  </a:tcPr>
                </a:tc>
                <a:tc>
                  <a:txBody>
                    <a:bodyPr/>
                    <a:lstStyle/>
                    <a:p>
                      <a:pPr marL="0" marR="0">
                        <a:lnSpc>
                          <a:spcPct val="115000"/>
                        </a:lnSpc>
                        <a:spcBef>
                          <a:spcPts val="0"/>
                        </a:spcBef>
                        <a:spcAft>
                          <a:spcPts val="0"/>
                        </a:spcAft>
                      </a:pPr>
                      <a:r>
                        <a:rPr lang="en-US" sz="1200" kern="1200" dirty="0">
                          <a:effectLst/>
                          <a:latin typeface="Calibri" panose="020F0502020204030204" pitchFamily="34" charset="0"/>
                        </a:rPr>
                        <a:t>1610 End of Anatolian revolts</a:t>
                      </a:r>
                      <a:endParaRPr lang="en-US" sz="1200" dirty="0">
                        <a:effectLst/>
                        <a:latin typeface="Calibri" panose="020F0502020204030204" pitchFamily="34" charset="0"/>
                        <a:ea typeface="Times New Roman"/>
                        <a:cs typeface="Times New Roman"/>
                      </a:endParaRPr>
                    </a:p>
                  </a:txBody>
                  <a:tcPr marL="5230" marR="5230" marT="4615" marB="0">
                    <a:solidFill>
                      <a:schemeClr val="accent5"/>
                    </a:solidFill>
                  </a:tcPr>
                </a:tc>
                <a:tc>
                  <a:txBody>
                    <a:bodyPr/>
                    <a:lstStyle/>
                    <a:p>
                      <a:pPr marL="0" marR="0">
                        <a:lnSpc>
                          <a:spcPct val="115000"/>
                        </a:lnSpc>
                        <a:spcBef>
                          <a:spcPts val="0"/>
                        </a:spcBef>
                        <a:spcAft>
                          <a:spcPts val="0"/>
                        </a:spcAft>
                      </a:pPr>
                      <a:r>
                        <a:rPr lang="en-US" sz="1200" kern="1200" dirty="0">
                          <a:effectLst/>
                          <a:latin typeface="Calibri" panose="020F0502020204030204" pitchFamily="34" charset="0"/>
                        </a:rPr>
                        <a:t> </a:t>
                      </a:r>
                      <a:r>
                        <a:rPr lang="en-US" sz="1200" kern="1200" dirty="0" smtClean="0">
                          <a:solidFill>
                            <a:schemeClr val="accent5"/>
                          </a:solidFill>
                          <a:effectLst/>
                          <a:latin typeface="Calibri" panose="020F0502020204030204" pitchFamily="34" charset="0"/>
                        </a:rPr>
                        <a:t>empty cell</a:t>
                      </a:r>
                      <a:endParaRPr lang="en-US" sz="1200" dirty="0">
                        <a:solidFill>
                          <a:schemeClr val="accent5"/>
                        </a:solidFill>
                        <a:effectLst/>
                        <a:latin typeface="Calibri" panose="020F0502020204030204" pitchFamily="34" charset="0"/>
                        <a:ea typeface="Times New Roman"/>
                        <a:cs typeface="Times New Roman"/>
                      </a:endParaRPr>
                    </a:p>
                  </a:txBody>
                  <a:tcPr marL="5230" marR="5230" marT="4615" marB="0">
                    <a:solidFill>
                      <a:schemeClr val="accent5"/>
                    </a:solidFill>
                  </a:tcPr>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1658-1707 </a:t>
                      </a:r>
                      <a:r>
                        <a:rPr lang="en-US" sz="1200" kern="1200" dirty="0">
                          <a:effectLst/>
                          <a:latin typeface="Calibri" panose="020F0502020204030204" pitchFamily="34" charset="0"/>
                        </a:rPr>
                        <a:t>Aurangzeb imposes conservative Islamic regime</a:t>
                      </a:r>
                      <a:endParaRPr lang="en-US" sz="1200" dirty="0">
                        <a:effectLst/>
                        <a:latin typeface="Calibri" panose="020F0502020204030204" pitchFamily="34" charset="0"/>
                        <a:ea typeface="Times New Roman"/>
                        <a:cs typeface="Times New Roman"/>
                      </a:endParaRPr>
                    </a:p>
                  </a:txBody>
                  <a:tcPr marL="5230" marR="5230" marT="4615" marB="0">
                    <a:solidFill>
                      <a:schemeClr val="accent5"/>
                    </a:solidFill>
                  </a:tcPr>
                </a:tc>
                <a:tc>
                  <a:txBody>
                    <a:bodyPr/>
                    <a:lstStyle/>
                    <a:p>
                      <a:pPr marL="0" marR="0">
                        <a:lnSpc>
                          <a:spcPct val="115000"/>
                        </a:lnSpc>
                        <a:spcBef>
                          <a:spcPts val="0"/>
                        </a:spcBef>
                        <a:spcAft>
                          <a:spcPts val="0"/>
                        </a:spcAft>
                      </a:pPr>
                      <a:r>
                        <a:rPr lang="en-US" sz="1200" kern="1200" dirty="0">
                          <a:effectLst/>
                          <a:latin typeface="Calibri" panose="020F0502020204030204" pitchFamily="34" charset="0"/>
                        </a:rPr>
                        <a:t>1613-1645 Rule of Mikhail, the first Romanov tsar</a:t>
                      </a:r>
                      <a:endParaRPr lang="en-US" sz="1200" dirty="0">
                        <a:effectLst/>
                        <a:latin typeface="Calibri" panose="020F0502020204030204" pitchFamily="34" charset="0"/>
                      </a:endParaRPr>
                    </a:p>
                    <a:p>
                      <a:pPr marL="0" marR="0">
                        <a:lnSpc>
                          <a:spcPct val="115000"/>
                        </a:lnSpc>
                        <a:spcBef>
                          <a:spcPts val="0"/>
                        </a:spcBef>
                        <a:spcAft>
                          <a:spcPts val="0"/>
                        </a:spcAft>
                      </a:pPr>
                      <a:r>
                        <a:rPr lang="en-US" sz="1200" kern="1200" dirty="0">
                          <a:effectLst/>
                          <a:latin typeface="Calibri" panose="020F0502020204030204" pitchFamily="34" charset="0"/>
                        </a:rPr>
                        <a:t>1649 Subordination of serfs complete</a:t>
                      </a:r>
                      <a:endParaRPr lang="en-US" sz="1200" dirty="0">
                        <a:effectLst/>
                        <a:latin typeface="Calibri" panose="020F0502020204030204" pitchFamily="34" charset="0"/>
                      </a:endParaRPr>
                    </a:p>
                    <a:p>
                      <a:pPr marL="0" marR="0">
                        <a:lnSpc>
                          <a:spcPct val="115000"/>
                        </a:lnSpc>
                        <a:spcBef>
                          <a:spcPts val="0"/>
                        </a:spcBef>
                        <a:spcAft>
                          <a:spcPts val="0"/>
                        </a:spcAft>
                      </a:pPr>
                      <a:r>
                        <a:rPr lang="en-US" sz="1200" kern="1200" dirty="0">
                          <a:effectLst/>
                          <a:latin typeface="Calibri" panose="020F0502020204030204" pitchFamily="34" charset="0"/>
                        </a:rPr>
                        <a:t>1689-1725 Rule of Peter the Great</a:t>
                      </a:r>
                      <a:endParaRPr lang="en-US" sz="1200" dirty="0">
                        <a:effectLst/>
                        <a:latin typeface="Calibri" panose="020F0502020204030204" pitchFamily="34" charset="0"/>
                        <a:ea typeface="Times New Roman"/>
                        <a:cs typeface="Times New Roman"/>
                      </a:endParaRPr>
                    </a:p>
                  </a:txBody>
                  <a:tcPr marL="5230" marR="5230" marT="4615" marB="0">
                    <a:solidFill>
                      <a:schemeClr val="accent5"/>
                    </a:solidFill>
                  </a:tcPr>
                </a:tc>
              </a:tr>
              <a:tr h="1082186">
                <a:tc>
                  <a:txBody>
                    <a:bodyPr/>
                    <a:lstStyle/>
                    <a:p>
                      <a:pPr marL="0" marR="0">
                        <a:lnSpc>
                          <a:spcPct val="115000"/>
                        </a:lnSpc>
                        <a:spcBef>
                          <a:spcPts val="0"/>
                        </a:spcBef>
                        <a:spcAft>
                          <a:spcPts val="0"/>
                        </a:spcAft>
                      </a:pPr>
                      <a:r>
                        <a:rPr lang="en-US" sz="1200" b="1" kern="1200" dirty="0">
                          <a:effectLst/>
                          <a:latin typeface="Calibri" panose="020F0502020204030204" pitchFamily="34" charset="0"/>
                        </a:rPr>
                        <a:t>1700</a:t>
                      </a:r>
                      <a:endParaRPr lang="en-US" sz="1200" b="1"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1730 </a:t>
                      </a:r>
                      <a:r>
                        <a:rPr lang="en-US" sz="1200" kern="1200" dirty="0">
                          <a:effectLst/>
                          <a:latin typeface="Calibri" panose="020F0502020204030204" pitchFamily="34" charset="0"/>
                        </a:rPr>
                        <a:t>Janissary revolt begins period of Ottoman conservatism</a:t>
                      </a:r>
                      <a:endParaRPr lang="en-US" sz="1200"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1722 </a:t>
                      </a:r>
                      <a:r>
                        <a:rPr lang="en-US" sz="1200" kern="1200" dirty="0">
                          <a:effectLst/>
                          <a:latin typeface="Calibri" panose="020F0502020204030204" pitchFamily="34" charset="0"/>
                        </a:rPr>
                        <a:t>Afghan invaders topple last </a:t>
                      </a:r>
                      <a:r>
                        <a:rPr lang="en-US" sz="1200" kern="1200" dirty="0" err="1">
                          <a:effectLst/>
                          <a:latin typeface="Calibri" panose="020F0502020204030204" pitchFamily="34" charset="0"/>
                        </a:rPr>
                        <a:t>Safavid</a:t>
                      </a:r>
                      <a:r>
                        <a:rPr lang="en-US" sz="1200" kern="1200" dirty="0">
                          <a:effectLst/>
                          <a:latin typeface="Calibri" panose="020F0502020204030204" pitchFamily="34" charset="0"/>
                        </a:rPr>
                        <a:t> shah</a:t>
                      </a:r>
                      <a:endParaRPr lang="en-US" sz="1200" dirty="0">
                        <a:effectLst/>
                        <a:latin typeface="Calibri" panose="020F0502020204030204" pitchFamily="34" charset="0"/>
                      </a:endParaRPr>
                    </a:p>
                    <a:p>
                      <a:pPr marL="0" marR="0">
                        <a:lnSpc>
                          <a:spcPct val="115000"/>
                        </a:lnSpc>
                        <a:spcBef>
                          <a:spcPts val="0"/>
                        </a:spcBef>
                        <a:spcAft>
                          <a:spcPts val="0"/>
                        </a:spcAft>
                      </a:pPr>
                      <a:r>
                        <a:rPr lang="en-US" sz="1200" kern="1200" dirty="0">
                          <a:effectLst/>
                          <a:latin typeface="Calibri" panose="020F0502020204030204" pitchFamily="34" charset="0"/>
                        </a:rPr>
                        <a:t>1736-1747 Nadir Shah tempo­rarily reunites Iran; invades India (1739)</a:t>
                      </a:r>
                      <a:endParaRPr lang="en-US" sz="1200"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endParaRPr lang="en-US" sz="1200" kern="1200" dirty="0" smtClean="0">
                        <a:effectLst/>
                        <a:latin typeface="Calibri" panose="020F0502020204030204" pitchFamily="34" charset="0"/>
                      </a:endParaRPr>
                    </a:p>
                    <a:p>
                      <a:pPr marL="0" marR="0">
                        <a:lnSpc>
                          <a:spcPct val="115000"/>
                        </a:lnSpc>
                        <a:spcBef>
                          <a:spcPts val="0"/>
                        </a:spcBef>
                        <a:spcAft>
                          <a:spcPts val="0"/>
                        </a:spcAft>
                      </a:pPr>
                      <a:r>
                        <a:rPr lang="en-US" sz="1200" kern="1200" dirty="0" smtClean="0">
                          <a:effectLst/>
                          <a:latin typeface="Calibri" panose="020F0502020204030204" pitchFamily="34" charset="0"/>
                        </a:rPr>
                        <a:t>1739 </a:t>
                      </a:r>
                      <a:r>
                        <a:rPr lang="en-US" sz="1200" kern="1200" dirty="0">
                          <a:effectLst/>
                          <a:latin typeface="Calibri" panose="020F0502020204030204" pitchFamily="34" charset="0"/>
                        </a:rPr>
                        <a:t>Iranians under Nadir Shah sack Delhi</a:t>
                      </a:r>
                      <a:endParaRPr lang="en-US" sz="1200" dirty="0">
                        <a:effectLst/>
                        <a:latin typeface="Calibri" panose="020F0502020204030204" pitchFamily="34" charset="0"/>
                        <a:ea typeface="Times New Roman"/>
                        <a:cs typeface="Times New Roman"/>
                      </a:endParaRPr>
                    </a:p>
                  </a:txBody>
                  <a:tcPr marL="5230" marR="5230" marT="4615" marB="0"/>
                </a:tc>
                <a:tc>
                  <a:txBody>
                    <a:bodyPr/>
                    <a:lstStyle/>
                    <a:p>
                      <a:pPr marL="0" marR="0">
                        <a:lnSpc>
                          <a:spcPct val="115000"/>
                        </a:lnSpc>
                        <a:spcBef>
                          <a:spcPts val="0"/>
                        </a:spcBef>
                        <a:spcAft>
                          <a:spcPts val="0"/>
                        </a:spcAft>
                      </a:pPr>
                      <a:r>
                        <a:rPr lang="en-US" sz="1200" kern="1200" dirty="0">
                          <a:effectLst/>
                          <a:latin typeface="Calibri" panose="020F0502020204030204" pitchFamily="34" charset="0"/>
                        </a:rPr>
                        <a:t>1712 St. Petersburg becomes Russia's capital</a:t>
                      </a:r>
                      <a:endParaRPr lang="en-US" sz="1200" dirty="0">
                        <a:effectLst/>
                        <a:latin typeface="Calibri" panose="020F0502020204030204" pitchFamily="34" charset="0"/>
                        <a:ea typeface="Times New Roman"/>
                        <a:cs typeface="Times New Roman"/>
                      </a:endParaRPr>
                    </a:p>
                  </a:txBody>
                  <a:tcPr marL="5230" marR="5230" marT="4615" marB="0"/>
                </a:tc>
              </a:tr>
            </a:tbl>
          </a:graphicData>
        </a:graphic>
      </p:graphicFrame>
      <p:sp>
        <p:nvSpPr>
          <p:cNvPr id="4" name="Content Placeholder 3"/>
          <p:cNvSpPr>
            <a:spLocks noGrp="1"/>
          </p:cNvSpPr>
          <p:nvPr>
            <p:ph idx="1"/>
          </p:nvPr>
        </p:nvSpPr>
        <p:spPr>
          <a:xfrm>
            <a:off x="8534400" y="6577013"/>
            <a:ext cx="609600" cy="277812"/>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p525</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34204307"/>
      </p:ext>
    </p:extLst>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Title 1"/>
          <p:cNvSpPr>
            <a:spLocks noGrp="1"/>
          </p:cNvSpPr>
          <p:nvPr>
            <p:ph type="title"/>
          </p:nvPr>
        </p:nvSpPr>
        <p:spPr>
          <a:xfrm>
            <a:off x="685800" y="573088"/>
            <a:ext cx="7772400" cy="762000"/>
          </a:xfrm>
        </p:spPr>
        <p:txBody>
          <a:bodyPr/>
          <a:lstStyle/>
          <a:p>
            <a:r>
              <a:rPr lang="en-US" altLang="en-US" sz="2600" dirty="0" err="1" smtClean="0">
                <a:latin typeface="Arial" charset="0"/>
              </a:rPr>
              <a:t>Aya</a:t>
            </a:r>
            <a:r>
              <a:rPr lang="en-US" altLang="en-US" sz="2600" dirty="0" smtClean="0">
                <a:latin typeface="Arial" charset="0"/>
              </a:rPr>
              <a:t> </a:t>
            </a:r>
            <a:r>
              <a:rPr lang="en-US" altLang="en-US" sz="2600" dirty="0" err="1" smtClean="0">
                <a:latin typeface="Arial" charset="0"/>
              </a:rPr>
              <a:t>Sofya</a:t>
            </a:r>
            <a:r>
              <a:rPr lang="en-US" altLang="en-US" sz="2600" dirty="0" smtClean="0">
                <a:latin typeface="Arial" charset="0"/>
              </a:rPr>
              <a:t> Mosque in Istanbul</a:t>
            </a:r>
          </a:p>
        </p:txBody>
      </p:sp>
      <p:pic>
        <p:nvPicPr>
          <p:cNvPr id="7170" name="Picture 1" descr="Aya Sofya Mosque in Istanbul. Originally a Byzantine cathedral, Aya Sofya (in Greek, Hagia Sophia) was transformed into a mosque after 1453, and four minarets were added. It then became a model for subsequent Ottoman mosques. To the right behind it is the Bosporus strait dividing Europe and Asia, to the left the Golden Horn inlet separating the old city of Istanbul from the newer parts. The gate to the Ottoman sultan’s palace is to the right of the mosque. The pointed tower to the left of the dome is part of the pala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95400"/>
            <a:ext cx="86360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553200"/>
            <a:ext cx="1066800" cy="228600"/>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p525</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547706560"/>
      </p:ext>
    </p:extLst>
  </p:cSld>
  <p:clrMapOvr>
    <a:masterClrMapping/>
  </p:clrMapOvr>
  <p:transition spd="med">
    <p:wipe dir="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Title 1"/>
          <p:cNvSpPr>
            <a:spLocks noGrp="1"/>
          </p:cNvSpPr>
          <p:nvPr>
            <p:ph type="title"/>
          </p:nvPr>
        </p:nvSpPr>
        <p:spPr>
          <a:xfrm>
            <a:off x="914400" y="201446"/>
            <a:ext cx="7315200" cy="1066800"/>
          </a:xfrm>
        </p:spPr>
        <p:txBody>
          <a:bodyPr/>
          <a:lstStyle/>
          <a:p>
            <a:r>
              <a:rPr lang="en-US" altLang="en-US" sz="2600" dirty="0" smtClean="0">
                <a:latin typeface="Arial" charset="0"/>
              </a:rPr>
              <a:t>Muslim Empires in the Sixteenth and Seventeenth Centuries</a:t>
            </a:r>
          </a:p>
        </p:txBody>
      </p:sp>
      <p:pic>
        <p:nvPicPr>
          <p:cNvPr id="8194" name="Picture 1" descr="Map 20.1: Muslim Empires in the Sixteenth and Seventeenth Centuries. Iran, a Shi’ite state flanked by Sunni Ottomans on the west and Sunni Mughals on the east, had the least exposure to European influences. Ottoman expansion across the southern Mediterranean Sea intensified European fears of Islam. The areas of strongest Mughal control dictated that Islam’s spread into Southeast Asia would be heavily influenced by merchants and religious figures from Gujarat instead of from eastern Indi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90600" y="1295400"/>
            <a:ext cx="7162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75425"/>
            <a:ext cx="12954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Map </a:t>
            </a:r>
            <a:r>
              <a:rPr lang="en-US" altLang="en-US" sz="1200" b="1" kern="1200" dirty="0" smtClean="0">
                <a:solidFill>
                  <a:srgbClr val="000000"/>
                </a:solidFill>
                <a:latin typeface="Arial" pitchFamily="34" charset="0"/>
              </a:rPr>
              <a:t>19.1 p526</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2862175498"/>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Title 1"/>
          <p:cNvSpPr>
            <a:spLocks noGrp="1"/>
          </p:cNvSpPr>
          <p:nvPr>
            <p:ph type="title"/>
          </p:nvPr>
        </p:nvSpPr>
        <p:spPr>
          <a:xfrm>
            <a:off x="679450" y="381000"/>
            <a:ext cx="7772400" cy="492125"/>
          </a:xfrm>
        </p:spPr>
        <p:txBody>
          <a:bodyPr/>
          <a:lstStyle/>
          <a:p>
            <a:r>
              <a:rPr lang="en-US" altLang="en-US" sz="2600" dirty="0" smtClean="0">
                <a:latin typeface="Arial" charset="0"/>
              </a:rPr>
              <a:t>Ottoman Glassmakers on Parade</a:t>
            </a:r>
          </a:p>
        </p:txBody>
      </p:sp>
      <p:pic>
        <p:nvPicPr>
          <p:cNvPr id="9218" name="Picture 1" descr="Ottoman Glassmakers on Parade. Celebrations of the circumcisions of the sultan’s sons featured parades organized by the craft guilds of Istanbul. This float features glassmaking, a common craft in Islamic realms. The most elaborate glasswork included oil lamps for mosques and colored glass for the small stained-glass windows below mosque dome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990600"/>
            <a:ext cx="62357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1225" y="6567488"/>
            <a:ext cx="609600" cy="276225"/>
          </a:xfrm>
        </p:spPr>
        <p:txBody>
          <a:bodyPr/>
          <a:lstStyle/>
          <a:p>
            <a:pPr>
              <a:defRPr/>
            </a:pPr>
            <a:r>
              <a:rPr lang="en-US" altLang="en-US" sz="1200" b="1" kern="1200" dirty="0" smtClean="0">
                <a:solidFill>
                  <a:srgbClr val="000000"/>
                </a:solidFill>
                <a:latin typeface="Arial" pitchFamily="34" charset="0"/>
              </a:rPr>
              <a:t>p530</a:t>
            </a:r>
            <a:endParaRPr lang="en-US" dirty="0"/>
          </a:p>
        </p:txBody>
      </p:sp>
    </p:spTree>
    <p:extLst>
      <p:ext uri="{BB962C8B-B14F-4D97-AF65-F5344CB8AC3E}">
        <p14:creationId xmlns:p14="http://schemas.microsoft.com/office/powerpoint/2010/main" val="312900332"/>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Title 1"/>
          <p:cNvSpPr>
            <a:spLocks noGrp="1"/>
          </p:cNvSpPr>
          <p:nvPr>
            <p:ph type="title"/>
          </p:nvPr>
        </p:nvSpPr>
        <p:spPr>
          <a:xfrm>
            <a:off x="685800" y="258720"/>
            <a:ext cx="7772400" cy="762000"/>
          </a:xfrm>
        </p:spPr>
        <p:txBody>
          <a:bodyPr/>
          <a:lstStyle/>
          <a:p>
            <a:r>
              <a:rPr lang="en-US" altLang="en-US" sz="2600" dirty="0" smtClean="0">
                <a:latin typeface="Arial" charset="0"/>
              </a:rPr>
              <a:t>Iranian </a:t>
            </a:r>
            <a:r>
              <a:rPr lang="en-US" altLang="en-US" sz="2600" dirty="0" err="1" smtClean="0">
                <a:latin typeface="Arial" charset="0"/>
              </a:rPr>
              <a:t>Waterpipe</a:t>
            </a:r>
            <a:endParaRPr lang="en-US" altLang="en-US" sz="2600" dirty="0" smtClean="0">
              <a:latin typeface="Arial" charset="0"/>
            </a:endParaRPr>
          </a:p>
        </p:txBody>
      </p:sp>
      <p:pic>
        <p:nvPicPr>
          <p:cNvPr id="10242" name="Picture 1" descr="Iranian Waterpipe. Moistened tobacco is placed in cup A, and a glowing coal is put on top of it to make it smolder. When the smoker draws on the stem sticking out to the side, the smoke bubbles up from beneath the water, which cools and filters it. The sophisticated manufacture shown in this drawing, which was rendered in 1622, supports the theory that the waterpipe went through a lengthy period of development before the seventeenth century."/>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1024731"/>
            <a:ext cx="39624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45263"/>
            <a:ext cx="685800" cy="276225"/>
          </a:xfrm>
        </p:spPr>
        <p:txBody>
          <a:bodyPr/>
          <a:lstStyle/>
          <a:p>
            <a:pPr>
              <a:defRPr/>
            </a:pPr>
            <a:r>
              <a:rPr lang="en-US" altLang="en-US" sz="1200" b="1" kern="1200" dirty="0" smtClean="0">
                <a:solidFill>
                  <a:srgbClr val="000000"/>
                </a:solidFill>
                <a:latin typeface="Arial" pitchFamily="34" charset="0"/>
              </a:rPr>
              <a:t>p532</a:t>
            </a:r>
            <a:endParaRPr lang="en-US" dirty="0"/>
          </a:p>
        </p:txBody>
      </p:sp>
    </p:spTree>
    <p:extLst>
      <p:ext uri="{BB962C8B-B14F-4D97-AF65-F5344CB8AC3E}">
        <p14:creationId xmlns:p14="http://schemas.microsoft.com/office/powerpoint/2010/main" val="857618176"/>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152400"/>
            <a:ext cx="8305800" cy="1447800"/>
          </a:xfrm>
          <a:noFill/>
        </p:spPr>
        <p:txBody>
          <a:bodyPr/>
          <a:lstStyle/>
          <a:p>
            <a:pPr eaLnBrk="1" hangingPunct="1"/>
            <a:r>
              <a:rPr lang="en-US" altLang="en-US" dirty="0" smtClean="0">
                <a:solidFill>
                  <a:schemeClr val="tx1"/>
                </a:solidFill>
                <a:latin typeface="Arial" charset="0"/>
              </a:rPr>
              <a:t>The </a:t>
            </a:r>
            <a:r>
              <a:rPr lang="en-US" altLang="en-US" dirty="0" err="1" smtClean="0">
                <a:solidFill>
                  <a:schemeClr val="tx1"/>
                </a:solidFill>
                <a:latin typeface="Arial" charset="0"/>
              </a:rPr>
              <a:t>Safavid</a:t>
            </a:r>
            <a:r>
              <a:rPr lang="en-US" altLang="en-US" dirty="0" smtClean="0">
                <a:solidFill>
                  <a:schemeClr val="tx1"/>
                </a:solidFill>
                <a:latin typeface="Arial" charset="0"/>
              </a:rPr>
              <a:t> Empire, 1502–1722</a:t>
            </a:r>
          </a:p>
        </p:txBody>
      </p:sp>
      <p:sp>
        <p:nvSpPr>
          <p:cNvPr id="11267" name="Rectangle 3"/>
          <p:cNvSpPr>
            <a:spLocks noGrp="1" noChangeArrowheads="1"/>
          </p:cNvSpPr>
          <p:nvPr>
            <p:ph type="body" idx="1"/>
          </p:nvPr>
        </p:nvSpPr>
        <p:spPr>
          <a:xfrm>
            <a:off x="685800" y="1752600"/>
            <a:ext cx="8229600" cy="4953000"/>
          </a:xfrm>
          <a:noFill/>
        </p:spPr>
        <p:txBody>
          <a:bodyPr/>
          <a:lstStyle/>
          <a:p>
            <a:pPr eaLnBrk="1" hangingPunct="1">
              <a:buFontTx/>
              <a:buChar char="•"/>
            </a:pPr>
            <a:r>
              <a:rPr lang="en-US" altLang="en-US" dirty="0" err="1" smtClean="0">
                <a:latin typeface="Arial" charset="0"/>
              </a:rPr>
              <a:t>Safavid</a:t>
            </a:r>
            <a:r>
              <a:rPr lang="en-US" altLang="en-US" dirty="0" smtClean="0">
                <a:latin typeface="Arial" charset="0"/>
              </a:rPr>
              <a:t> Society and Religion</a:t>
            </a:r>
          </a:p>
          <a:p>
            <a:pPr marL="1085850" lvl="1" indent="-342900" eaLnBrk="1" hangingPunct="1">
              <a:buFontTx/>
              <a:buChar char="•"/>
            </a:pPr>
            <a:r>
              <a:rPr lang="en-US" altLang="en-US" dirty="0" smtClean="0">
                <a:latin typeface="Arial" charset="0"/>
              </a:rPr>
              <a:t>Shi’ite and Sunni Islam</a:t>
            </a:r>
          </a:p>
          <a:p>
            <a:pPr marL="1085850" lvl="1" indent="-342900" eaLnBrk="1" hangingPunct="1">
              <a:buFontTx/>
              <a:buChar char="•"/>
            </a:pPr>
            <a:r>
              <a:rPr lang="en-US" altLang="en-US" dirty="0" smtClean="0">
                <a:latin typeface="Arial" charset="0"/>
              </a:rPr>
              <a:t>Arab/Persian difference</a:t>
            </a:r>
          </a:p>
          <a:p>
            <a:pPr eaLnBrk="1" hangingPunct="1">
              <a:buFontTx/>
              <a:buChar char="•"/>
            </a:pPr>
            <a:r>
              <a:rPr lang="en-US" altLang="en-US" dirty="0" smtClean="0">
                <a:latin typeface="Arial" charset="0"/>
              </a:rPr>
              <a:t>A Tale of Two Cities: Isfahan and Istanbul</a:t>
            </a:r>
          </a:p>
          <a:p>
            <a:pPr marL="1085850" lvl="1" indent="-342900" eaLnBrk="1" hangingPunct="1">
              <a:buFontTx/>
              <a:buChar char="•"/>
            </a:pPr>
            <a:r>
              <a:rPr lang="en-US" altLang="en-US" dirty="0" smtClean="0">
                <a:latin typeface="Arial" charset="0"/>
              </a:rPr>
              <a:t>Cosmopolitanism and trade</a:t>
            </a:r>
          </a:p>
          <a:p>
            <a:pPr eaLnBrk="1" hangingPunct="1">
              <a:buFontTx/>
              <a:buChar char="•"/>
            </a:pPr>
            <a:r>
              <a:rPr lang="en-US" altLang="en-US" dirty="0" smtClean="0">
                <a:latin typeface="Arial" charset="0"/>
              </a:rPr>
              <a:t>Economic Crisis and Political Collapse</a:t>
            </a:r>
          </a:p>
          <a:p>
            <a:pPr marL="1085850" lvl="1" indent="-342900" eaLnBrk="1" hangingPunct="1">
              <a:buFontTx/>
              <a:buChar char="•"/>
            </a:pPr>
            <a:r>
              <a:rPr lang="en-US" altLang="en-US" dirty="0" smtClean="0">
                <a:latin typeface="Arial" charset="0"/>
              </a:rPr>
              <a:t>Military expenses</a:t>
            </a:r>
          </a:p>
          <a:p>
            <a:pPr marL="1085850" lvl="1" indent="-342900" eaLnBrk="1" hangingPunct="1">
              <a:buFontTx/>
              <a:buChar char="•"/>
            </a:pPr>
            <a:r>
              <a:rPr lang="en-US" altLang="en-US" dirty="0" smtClean="0">
                <a:latin typeface="Arial" charset="0"/>
              </a:rPr>
              <a:t>Silver crisis and inflation</a:t>
            </a:r>
          </a:p>
        </p:txBody>
      </p:sp>
    </p:spTree>
    <p:extLst>
      <p:ext uri="{BB962C8B-B14F-4D97-AF65-F5344CB8AC3E}">
        <p14:creationId xmlns:p14="http://schemas.microsoft.com/office/powerpoint/2010/main" val="3288774570"/>
      </p:ext>
    </p:extLst>
  </p:cSld>
  <p:clrMapOvr>
    <a:masterClrMapping/>
  </p:clrMapOvr>
  <p:transition spd="med">
    <p:wipe dir="r"/>
  </p:transition>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2440</TotalTime>
  <Words>1510</Words>
  <Application>Microsoft Office PowerPoint</Application>
  <PresentationFormat>On-screen Show (4:3)</PresentationFormat>
  <Paragraphs>153</Paragraphs>
  <Slides>19</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Arial</vt:lpstr>
      <vt:lpstr>Calibri</vt:lpstr>
      <vt:lpstr>Times New Roman</vt:lpstr>
      <vt:lpstr>Wingdings</vt:lpstr>
      <vt:lpstr>1_Lockard_topic</vt:lpstr>
      <vt:lpstr>Chapter 19 Between Europe and China, 1500-1750</vt:lpstr>
      <vt:lpstr>Funeral Procession of Suleiman the Magnificent </vt:lpstr>
      <vt:lpstr>The Ottoman Empire, to 1750</vt:lpstr>
      <vt:lpstr>Chronology of Ottaoman, Safavid, and Mughal empires, and Russia</vt:lpstr>
      <vt:lpstr>Aya Sofya Mosque in Istanbul</vt:lpstr>
      <vt:lpstr>Muslim Empires in the Sixteenth and Seventeenth Centuries</vt:lpstr>
      <vt:lpstr>Ottoman Glassmakers on Parade</vt:lpstr>
      <vt:lpstr>Iranian Waterpipe</vt:lpstr>
      <vt:lpstr>The Safavid Empire, 1502–1722</vt:lpstr>
      <vt:lpstr>Mughal Emperor Jahangir Embracing the Safavid Shah Abba</vt:lpstr>
      <vt:lpstr>Royal Square in Isfahan</vt:lpstr>
      <vt:lpstr>Istanbul Family on the Way to a Bath House</vt:lpstr>
      <vt:lpstr>The Mughal Empire, 1526-1739</vt:lpstr>
      <vt:lpstr>Elephants Breaking Bridge of Boats</vt:lpstr>
      <vt:lpstr>The Expansion of Russia, 1500–1800</vt:lpstr>
      <vt:lpstr>Peter the Great</vt:lpstr>
      <vt:lpstr>The Fontanka Canal in St. Petersburg in 1753</vt:lpstr>
      <vt:lpstr>The Maritime Worlds of Islam, 1500–1750</vt:lpstr>
      <vt:lpstr>European Colonization in the Indian Ocean, to 1750</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119</cp:revision>
  <dcterms:created xsi:type="dcterms:W3CDTF">2006-12-01T20:54:40Z</dcterms:created>
  <dcterms:modified xsi:type="dcterms:W3CDTF">2015-10-09T18:29:03Z</dcterms:modified>
</cp:coreProperties>
</file>